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577" r:id="rId9"/>
  </p:sldIdLst>
  <p:sldSz cx="12192000" cy="6858000"/>
  <p:notesSz cx="6797675" cy="9926638"/>
  <p:custDataLst>
    <p:tags r:id="rId12"/>
  </p:custData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A2C4A746-1FC1-482D-8181-39FEF2C4A909}">
          <p14:sldIdLst/>
        </p14:section>
        <p14:section name="Content Slides" id="{87938154-2A90-4851-B867-8B27CC9FE3B0}">
          <p14:sldIdLst/>
        </p14:section>
        <p14:section name="Example Slides" id="{27FB5AE8-D492-47B3-A3DB-4EA89BEDE3C0}">
          <p14:sldIdLst>
            <p14:sldId id="256"/>
            <p14:sldId id="257"/>
            <p14:sldId id="258"/>
            <p14:sldId id="259"/>
            <p14:sldId id="260"/>
            <p14:sldId id="261"/>
            <p14:sldId id="262"/>
          </p14:sldIdLst>
        </p14:section>
        <p14:section name="Sample Diagrams / Workflow" id="{788330A7-0B62-C541-989C-BE2981940E1E}">
          <p14:sldIdLst/>
        </p14:section>
        <p14:section name="End Slides" id="{6ABEFA1F-F31F-E442-8FA7-C0A29C2557D6}">
          <p14:sldIdLst>
            <p14:sldId id="577"/>
          </p14:sldIdLst>
        </p14:section>
      </p14:sectionLst>
    </p:ext>
    <p:ext uri="{EFAFB233-063F-42B5-8137-9DF3F51BA10A}">
      <p15:sldGuideLst xmlns:p15="http://schemas.microsoft.com/office/powerpoint/2012/main">
        <p15:guide id="4" orient="horz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FD0"/>
    <a:srgbClr val="B7BCBF"/>
    <a:srgbClr val="000000"/>
    <a:srgbClr val="1D7439"/>
    <a:srgbClr val="D0DAE0"/>
    <a:srgbClr val="D52B1E"/>
    <a:srgbClr val="833077"/>
    <a:srgbClr val="1E7538"/>
    <a:srgbClr val="8FB917"/>
    <a:srgbClr val="303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560" autoAdjust="0"/>
  </p:normalViewPr>
  <p:slideViewPr>
    <p:cSldViewPr>
      <p:cViewPr varScale="1">
        <p:scale>
          <a:sx n="119" d="100"/>
          <a:sy n="119" d="100"/>
        </p:scale>
        <p:origin x="108" y="348"/>
      </p:cViewPr>
      <p:guideLst>
        <p:guide orient="horz"/>
        <p:guide pos="3840"/>
      </p:guideLst>
    </p:cSldViewPr>
  </p:slideViewPr>
  <p:outlineViewPr>
    <p:cViewPr>
      <p:scale>
        <a:sx n="33" d="100"/>
        <a:sy n="33" d="100"/>
      </p:scale>
      <p:origin x="0" y="53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62" y="-11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9475FFF9-468F-4A44-94C4-007707C280D2}" type="datetimeFigureOut">
              <a:rPr lang="de-DE" smtClean="0"/>
              <a:t>09.07.2020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905401F5-088A-7444-B95A-A5771689DCF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2341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3EF4BE10-A985-CB4A-ADE5-E67BDA02AB25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C5A451B0-B4A3-6244-BD97-12275BA1DB8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1068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Long term results based on periodontal parameters -&gt; short-term visually detectable success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A451B0-B4A3-6244-BD97-12275BA1DB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546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olienbildplatzhalter 14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" name="Notizenplatzhalter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A451B0-B4A3-6244-BD97-12275BA1DB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20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0">
            <a:extLst>
              <a:ext uri="{FF2B5EF4-FFF2-40B4-BE49-F238E27FC236}">
                <a16:creationId xmlns:a16="http://schemas.microsoft.com/office/drawing/2014/main" id="{AD777C36-1E91-BC49-A0A3-B5CBB89BE8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226" b="16979"/>
          <a:stretch/>
        </p:blipFill>
        <p:spPr>
          <a:xfrm>
            <a:off x="1" y="1587"/>
            <a:ext cx="12191999" cy="5991011"/>
          </a:xfrm>
          <a:prstGeom prst="rect">
            <a:avLst/>
          </a:prstGeom>
        </p:spPr>
      </p:pic>
      <p:pic>
        <p:nvPicPr>
          <p:cNvPr id="4" name="Objekt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8" y="1589"/>
            <a:ext cx="2116" cy="1587"/>
          </a:xfrm>
          <a:prstGeom prst="rect">
            <a:avLst/>
          </a:prstGeom>
          <a:noFill/>
        </p:spPr>
      </p:pic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1" y="3645024"/>
            <a:ext cx="12192000" cy="1197178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vert="horz" lIns="576000" rIns="576000" bIns="576000">
            <a:spAutoFit/>
          </a:bodyPr>
          <a:lstStyle>
            <a:lvl1pPr algn="l">
              <a:lnSpc>
                <a:spcPct val="100000"/>
              </a:lnSpc>
              <a:defRPr sz="4000" b="1" i="0" u="none" cap="none" baseline="0">
                <a:solidFill>
                  <a:schemeClr val="accent3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/>
              <a:t>Title of presentation</a:t>
            </a:r>
          </a:p>
        </p:txBody>
      </p:sp>
      <p:sp>
        <p:nvSpPr>
          <p:cNvPr id="1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295800" y="4277969"/>
            <a:ext cx="7308000" cy="41803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i="0" baseline="0">
                <a:solidFill>
                  <a:schemeClr val="accent3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 of presentation</a:t>
            </a:r>
          </a:p>
        </p:txBody>
      </p:sp>
      <p:sp>
        <p:nvSpPr>
          <p:cNvPr id="19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295800" y="4981773"/>
            <a:ext cx="730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Name, Position</a:t>
            </a:r>
          </a:p>
        </p:txBody>
      </p:sp>
      <p:sp>
        <p:nvSpPr>
          <p:cNvPr id="20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95800" y="5343016"/>
            <a:ext cx="730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Event, Date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E115AFD-251D-E247-9B42-1B3B777D6A74}"/>
              </a:ext>
            </a:extLst>
          </p:cNvPr>
          <p:cNvSpPr/>
          <p:nvPr userDrawn="1"/>
        </p:nvSpPr>
        <p:spPr>
          <a:xfrm>
            <a:off x="10156475" y="6257615"/>
            <a:ext cx="1459264" cy="316223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6000" y="288000"/>
            <a:ext cx="11040000" cy="8280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8" name="Bildplatzhalter 2" title="Bild Platzhalter"/>
          <p:cNvSpPr>
            <a:spLocks noGrp="1"/>
          </p:cNvSpPr>
          <p:nvPr>
            <p:ph type="pic" sz="quarter" idx="14" hasCustomPrompt="1"/>
          </p:nvPr>
        </p:nvSpPr>
        <p:spPr>
          <a:xfrm>
            <a:off x="575733" y="1360488"/>
            <a:ext cx="11040000" cy="4660900"/>
          </a:xfrm>
          <a:prstGeom prst="rect">
            <a:avLst/>
          </a:prstGeom>
          <a:solidFill>
            <a:schemeClr val="accent4"/>
          </a:solidFill>
          <a:ln w="6350">
            <a:noFill/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kkurat-Light"/>
                <a:cs typeface="Akkurat-Light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pPr lvl="2"/>
            <a:r>
              <a:rPr lang="en-US" sz="1600" noProof="0" dirty="0"/>
              <a:t>picture</a:t>
            </a:r>
          </a:p>
        </p:txBody>
      </p:sp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62D0D9BC-DC84-6847-B805-E548E6CFD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4800" y="6390472"/>
            <a:ext cx="576000" cy="288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6C0C6196-21A4-8A48-87B8-DE21998B1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00" y="6390472"/>
            <a:ext cx="3983829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Inhaltsplatzhalter 23">
            <a:extLst>
              <a:ext uri="{FF2B5EF4-FFF2-40B4-BE49-F238E27FC236}">
                <a16:creationId xmlns:a16="http://schemas.microsoft.com/office/drawing/2014/main" id="{720522F6-57D2-FC43-92B1-C7F9E271C35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51917" y="6390473"/>
            <a:ext cx="3960283" cy="288925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800" noProof="0" dirty="0"/>
              <a:t>References</a:t>
            </a:r>
            <a:endParaRPr lang="en-US" noProof="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837525B-D5EE-1742-84D2-69F82887F4EA}"/>
              </a:ext>
            </a:extLst>
          </p:cNvPr>
          <p:cNvSpPr/>
          <p:nvPr userDrawn="1"/>
        </p:nvSpPr>
        <p:spPr>
          <a:xfrm>
            <a:off x="10526713" y="6415161"/>
            <a:ext cx="1089025" cy="235993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6000" y="288000"/>
            <a:ext cx="11040000" cy="8280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8" name="Bildplatzhalter 2" title="Bild Platzhalter"/>
          <p:cNvSpPr>
            <a:spLocks noGrp="1"/>
          </p:cNvSpPr>
          <p:nvPr>
            <p:ph type="pic" sz="quarter" idx="14" hasCustomPrompt="1"/>
          </p:nvPr>
        </p:nvSpPr>
        <p:spPr>
          <a:xfrm>
            <a:off x="575733" y="1360488"/>
            <a:ext cx="5376000" cy="4660900"/>
          </a:xfrm>
          <a:prstGeom prst="rect">
            <a:avLst/>
          </a:prstGeom>
          <a:solidFill>
            <a:schemeClr val="accent4"/>
          </a:solidFill>
          <a:ln w="6350">
            <a:noFill/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kkurat-Light"/>
                <a:cs typeface="Akkurat-Light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pPr lvl="2"/>
            <a:r>
              <a:rPr lang="en-US" sz="1600" noProof="0" dirty="0"/>
              <a:t>picture</a:t>
            </a:r>
          </a:p>
        </p:txBody>
      </p:sp>
      <p:sp>
        <p:nvSpPr>
          <p:cNvPr id="9" name="Bildplatzhalter 2" title="Bild Platzhalter"/>
          <p:cNvSpPr>
            <a:spLocks noGrp="1"/>
          </p:cNvSpPr>
          <p:nvPr>
            <p:ph type="pic" sz="quarter" idx="18" hasCustomPrompt="1"/>
          </p:nvPr>
        </p:nvSpPr>
        <p:spPr>
          <a:xfrm>
            <a:off x="6240267" y="1360488"/>
            <a:ext cx="5376000" cy="4660900"/>
          </a:xfrm>
          <a:prstGeom prst="rect">
            <a:avLst/>
          </a:prstGeom>
          <a:solidFill>
            <a:schemeClr val="accent4"/>
          </a:solidFill>
          <a:ln w="6350">
            <a:noFill/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kkurat-Light"/>
                <a:cs typeface="Akkurat-Light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pPr lvl="2"/>
            <a:r>
              <a:rPr lang="en-US" sz="1600" noProof="0" dirty="0"/>
              <a:t>picture</a:t>
            </a:r>
          </a:p>
        </p:txBody>
      </p:sp>
      <p:sp>
        <p:nvSpPr>
          <p:cNvPr id="10" name="Foliennummernplatzhalter 2">
            <a:extLst>
              <a:ext uri="{FF2B5EF4-FFF2-40B4-BE49-F238E27FC236}">
                <a16:creationId xmlns:a16="http://schemas.microsoft.com/office/drawing/2014/main" id="{276AFB32-0639-D243-B856-2D71D5A599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4800" y="6390472"/>
            <a:ext cx="576000" cy="288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8FD63764-6457-0449-8D9D-C58D55E11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00" y="6390472"/>
            <a:ext cx="3983829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Inhaltsplatzhalter 23">
            <a:extLst>
              <a:ext uri="{FF2B5EF4-FFF2-40B4-BE49-F238E27FC236}">
                <a16:creationId xmlns:a16="http://schemas.microsoft.com/office/drawing/2014/main" id="{2708C26C-71BA-B940-8D72-7BF4E77BBBF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751917" y="6390473"/>
            <a:ext cx="3960283" cy="288925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800" noProof="0" dirty="0"/>
              <a:t>References</a:t>
            </a:r>
            <a:endParaRPr lang="en-US" noProof="0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DC9F1CD-AC4F-284F-8DF9-3A16136B509D}"/>
              </a:ext>
            </a:extLst>
          </p:cNvPr>
          <p:cNvSpPr/>
          <p:nvPr userDrawn="1"/>
        </p:nvSpPr>
        <p:spPr>
          <a:xfrm>
            <a:off x="10526713" y="6415161"/>
            <a:ext cx="1089025" cy="235993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grammplatzhalter 5"/>
          <p:cNvSpPr>
            <a:spLocks noGrp="1"/>
          </p:cNvSpPr>
          <p:nvPr>
            <p:ph type="chart" sz="quarter" idx="18" hasCustomPrompt="1"/>
          </p:nvPr>
        </p:nvSpPr>
        <p:spPr>
          <a:xfrm>
            <a:off x="575734" y="1363663"/>
            <a:ext cx="11040533" cy="46577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a diagram </a:t>
            </a:r>
            <a:br>
              <a:rPr lang="en-US" noProof="0" dirty="0"/>
            </a:br>
            <a:r>
              <a:rPr lang="en-US" noProof="0" dirty="0"/>
              <a:t>(text colors need to be configured manually)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576000" y="288000"/>
            <a:ext cx="11040000" cy="8280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F5CBBF5C-F2B6-AC48-8E80-1E3C4F5E8F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4800" y="6390472"/>
            <a:ext cx="576000" cy="288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92BD84C5-592C-5E49-B790-75894A2F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00" y="6390472"/>
            <a:ext cx="3983829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Inhaltsplatzhalter 23">
            <a:extLst>
              <a:ext uri="{FF2B5EF4-FFF2-40B4-BE49-F238E27FC236}">
                <a16:creationId xmlns:a16="http://schemas.microsoft.com/office/drawing/2014/main" id="{938E1008-C6D8-704A-914E-8C32D286283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751917" y="6390473"/>
            <a:ext cx="3960283" cy="288925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800" noProof="0" dirty="0"/>
              <a:t>References</a:t>
            </a:r>
            <a:endParaRPr lang="en-US" noProof="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CB99077-7BB2-084F-877B-D467B0CE40E7}"/>
              </a:ext>
            </a:extLst>
          </p:cNvPr>
          <p:cNvSpPr/>
          <p:nvPr userDrawn="1"/>
        </p:nvSpPr>
        <p:spPr>
          <a:xfrm>
            <a:off x="10526713" y="6415161"/>
            <a:ext cx="1089025" cy="235993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576000" y="288000"/>
            <a:ext cx="11040000" cy="8280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sz="quarter" idx="18" hasCustomPrompt="1"/>
          </p:nvPr>
        </p:nvSpPr>
        <p:spPr>
          <a:xfrm>
            <a:off x="575734" y="1363664"/>
            <a:ext cx="11040533" cy="4657725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rgbClr val="303F48"/>
              </a:buClr>
              <a:buSzTx/>
              <a:buFont typeface="Wingdings" panose="05000000000000000000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icon to add a table</a:t>
            </a:r>
            <a:br>
              <a:rPr lang="en-US" noProof="0" dirty="0"/>
            </a:br>
            <a:r>
              <a:rPr lang="en-US" noProof="0" dirty="0"/>
              <a:t>(text and table colors need to be configured manually)</a:t>
            </a:r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7FDE7A1D-CC52-D44D-B542-A588C4C62D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4800" y="6390472"/>
            <a:ext cx="576000" cy="288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8FE8D124-57BB-1342-9902-915DBA78E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00" y="6390472"/>
            <a:ext cx="3983829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Inhaltsplatzhalter 23">
            <a:extLst>
              <a:ext uri="{FF2B5EF4-FFF2-40B4-BE49-F238E27FC236}">
                <a16:creationId xmlns:a16="http://schemas.microsoft.com/office/drawing/2014/main" id="{C7FA9DA1-D8AC-0646-A0F9-93812D4E693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751917" y="6390473"/>
            <a:ext cx="3960283" cy="288925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800" noProof="0" dirty="0"/>
              <a:t>References</a:t>
            </a:r>
            <a:endParaRPr lang="en-US" noProof="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47D8FBC-C9A8-6147-B88D-3F09861E8D5F}"/>
              </a:ext>
            </a:extLst>
          </p:cNvPr>
          <p:cNvSpPr/>
          <p:nvPr userDrawn="1"/>
        </p:nvSpPr>
        <p:spPr>
          <a:xfrm>
            <a:off x="10526713" y="6415161"/>
            <a:ext cx="1089025" cy="235993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ox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576000" y="288000"/>
            <a:ext cx="11040000" cy="8280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75735" y="1363663"/>
            <a:ext cx="11041173" cy="540000"/>
          </a:xfrm>
          <a:solidFill>
            <a:schemeClr val="tx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quarter" idx="20" hasCustomPrompt="1"/>
          </p:nvPr>
        </p:nvSpPr>
        <p:spPr>
          <a:xfrm>
            <a:off x="575735" y="1940142"/>
            <a:ext cx="11040533" cy="4081245"/>
          </a:xfrm>
          <a:solidFill>
            <a:schemeClr val="accent4"/>
          </a:solidFill>
        </p:spPr>
        <p:txBody>
          <a:bodyPr lIns="144000" tIns="144000" rIns="144000" bIns="144000"/>
          <a:lstStyle>
            <a:lvl1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defRPr sz="2400"/>
            </a:lvl1pPr>
            <a:lvl2pPr>
              <a:lnSpc>
                <a:spcPct val="110000"/>
              </a:lnSpc>
              <a:spcAft>
                <a:spcPts val="0"/>
              </a:spcAft>
              <a:defRPr sz="2000"/>
            </a:lvl2pPr>
            <a:lvl3pPr>
              <a:lnSpc>
                <a:spcPct val="110000"/>
              </a:lnSpc>
              <a:spcAft>
                <a:spcPts val="0"/>
              </a:spcAft>
              <a:defRPr sz="2000"/>
            </a:lvl3pPr>
            <a:lvl4pPr>
              <a:lnSpc>
                <a:spcPct val="110000"/>
              </a:lnSpc>
              <a:spcAft>
                <a:spcPts val="0"/>
              </a:spcAft>
              <a:defRPr sz="2000"/>
            </a:lvl4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</p:txBody>
      </p:sp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F39294D5-2671-B149-9D4E-4C7036657F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4800" y="6390472"/>
            <a:ext cx="576000" cy="288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F8E3B254-6BF4-AC43-A5E8-AC86FF78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00" y="6390472"/>
            <a:ext cx="3983829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Inhaltsplatzhalter 23">
            <a:extLst>
              <a:ext uri="{FF2B5EF4-FFF2-40B4-BE49-F238E27FC236}">
                <a16:creationId xmlns:a16="http://schemas.microsoft.com/office/drawing/2014/main" id="{21421115-1529-ED41-B9FF-CA750F6B999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51917" y="6390473"/>
            <a:ext cx="3960283" cy="288925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800" noProof="0" dirty="0"/>
              <a:t>References</a:t>
            </a:r>
            <a:endParaRPr lang="en-US" noProof="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DA742D5-CDBA-1F4A-999C-132660B2BA38}"/>
              </a:ext>
            </a:extLst>
          </p:cNvPr>
          <p:cNvSpPr/>
          <p:nvPr userDrawn="1"/>
        </p:nvSpPr>
        <p:spPr>
          <a:xfrm>
            <a:off x="10526713" y="6415161"/>
            <a:ext cx="1089025" cy="235993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26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 / 2 Boxe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576000" y="288000"/>
            <a:ext cx="11040000" cy="828000"/>
          </a:xfrm>
        </p:spPr>
        <p:txBody>
          <a:bodyPr>
            <a:noAutofit/>
          </a:bodyPr>
          <a:lstStyle>
            <a:lvl1pPr algn="l">
              <a:buClr>
                <a:schemeClr val="tx1"/>
              </a:buCl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576000" y="1362735"/>
            <a:ext cx="5472000" cy="540000"/>
          </a:xfrm>
          <a:solidFill>
            <a:schemeClr val="tx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144267" y="1362735"/>
            <a:ext cx="5472000" cy="540000"/>
          </a:xfrm>
          <a:solidFill>
            <a:schemeClr val="tx1"/>
          </a:solidFill>
        </p:spPr>
        <p:txBody>
          <a:bodyPr lIns="36000" tIns="36000" rIns="36000" bIns="36000"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/>
              <a:t>Click to edit</a:t>
            </a:r>
          </a:p>
        </p:txBody>
      </p:sp>
      <p:sp>
        <p:nvSpPr>
          <p:cNvPr id="22" name="Inhaltsplatzhalter 3"/>
          <p:cNvSpPr>
            <a:spLocks noGrp="1"/>
          </p:cNvSpPr>
          <p:nvPr>
            <p:ph sz="quarter" idx="20" hasCustomPrompt="1"/>
          </p:nvPr>
        </p:nvSpPr>
        <p:spPr>
          <a:xfrm>
            <a:off x="576000" y="1937360"/>
            <a:ext cx="5472000" cy="4084027"/>
          </a:xfrm>
          <a:solidFill>
            <a:schemeClr val="accent4"/>
          </a:solidFill>
        </p:spPr>
        <p:txBody>
          <a:bodyPr lIns="144000" tIns="144000" rIns="144000" bIns="144000"/>
          <a:lstStyle>
            <a:lvl1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defRPr sz="2400"/>
            </a:lvl1pPr>
            <a:lvl2pPr>
              <a:lnSpc>
                <a:spcPct val="110000"/>
              </a:lnSpc>
              <a:spcAft>
                <a:spcPts val="0"/>
              </a:spcAft>
              <a:defRPr sz="2000"/>
            </a:lvl2pPr>
            <a:lvl3pPr>
              <a:lnSpc>
                <a:spcPct val="110000"/>
              </a:lnSpc>
              <a:spcAft>
                <a:spcPts val="0"/>
              </a:spcAft>
              <a:defRPr sz="2000"/>
            </a:lvl3pPr>
            <a:lvl4pPr>
              <a:lnSpc>
                <a:spcPct val="110000"/>
              </a:lnSpc>
              <a:spcAft>
                <a:spcPts val="0"/>
              </a:spcAft>
              <a:defRPr sz="2000"/>
            </a:lvl4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</p:txBody>
      </p:sp>
      <p:sp>
        <p:nvSpPr>
          <p:cNvPr id="23" name="Inhaltsplatzhalter 3"/>
          <p:cNvSpPr>
            <a:spLocks noGrp="1"/>
          </p:cNvSpPr>
          <p:nvPr>
            <p:ph sz="quarter" idx="22" hasCustomPrompt="1"/>
          </p:nvPr>
        </p:nvSpPr>
        <p:spPr>
          <a:xfrm>
            <a:off x="6144267" y="1937360"/>
            <a:ext cx="5472000" cy="4084027"/>
          </a:xfrm>
          <a:solidFill>
            <a:schemeClr val="accent4"/>
          </a:solidFill>
        </p:spPr>
        <p:txBody>
          <a:bodyPr lIns="144000" tIns="144000" rIns="144000" bIns="144000"/>
          <a:lstStyle>
            <a:lvl1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defRPr sz="2400"/>
            </a:lvl1pPr>
            <a:lvl2pPr>
              <a:lnSpc>
                <a:spcPct val="110000"/>
              </a:lnSpc>
              <a:spcAft>
                <a:spcPts val="0"/>
              </a:spcAft>
              <a:defRPr sz="2000"/>
            </a:lvl2pPr>
            <a:lvl3pPr>
              <a:lnSpc>
                <a:spcPct val="110000"/>
              </a:lnSpc>
              <a:spcAft>
                <a:spcPts val="0"/>
              </a:spcAft>
              <a:defRPr sz="2000"/>
            </a:lvl3pPr>
            <a:lvl4pPr>
              <a:lnSpc>
                <a:spcPct val="110000"/>
              </a:lnSpc>
              <a:spcAft>
                <a:spcPts val="0"/>
              </a:spcAft>
              <a:defRPr sz="2000"/>
            </a:lvl4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</p:txBody>
      </p: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148315FC-D542-0945-ABDC-57B1A542DE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4800" y="6390472"/>
            <a:ext cx="576000" cy="288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92BA016D-2313-FA4F-8392-AF95BAF9A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00" y="6390472"/>
            <a:ext cx="3983829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Inhaltsplatzhalter 23">
            <a:extLst>
              <a:ext uri="{FF2B5EF4-FFF2-40B4-BE49-F238E27FC236}">
                <a16:creationId xmlns:a16="http://schemas.microsoft.com/office/drawing/2014/main" id="{FC4D27CC-5859-C74B-A9FB-4BB98337E67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51917" y="6390473"/>
            <a:ext cx="3960283" cy="288925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800" noProof="0" dirty="0"/>
              <a:t>References</a:t>
            </a:r>
            <a:endParaRPr lang="en-US" noProof="0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F43B3ECC-C276-FD48-ADA2-2AA84C026CBB}"/>
              </a:ext>
            </a:extLst>
          </p:cNvPr>
          <p:cNvSpPr/>
          <p:nvPr userDrawn="1"/>
        </p:nvSpPr>
        <p:spPr>
          <a:xfrm>
            <a:off x="10526713" y="6415161"/>
            <a:ext cx="1089025" cy="235993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18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 on left, tex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76001" y="1363663"/>
            <a:ext cx="3233871" cy="4657725"/>
          </a:xfrm>
          <a:prstGeom prst="homePlate">
            <a:avLst>
              <a:gd name="adj" fmla="val 19725"/>
            </a:avLst>
          </a:prstGeom>
          <a:solidFill>
            <a:schemeClr val="accent3"/>
          </a:solidFill>
        </p:spPr>
        <p:txBody>
          <a:bodyPr lIns="144000" tIns="108000" rIns="144000" bIns="108000">
            <a:normAutofit/>
          </a:bodyPr>
          <a:lstStyle>
            <a:lvl1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bg1"/>
              </a:buClr>
              <a:defRPr sz="2400" baseline="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097866" y="1363663"/>
            <a:ext cx="7517867" cy="4657725"/>
          </a:xfrm>
          <a:solidFill>
            <a:schemeClr val="accent4"/>
          </a:solidFill>
        </p:spPr>
        <p:txBody>
          <a:bodyPr lIns="144000" tIns="108000" rIns="144000" bIns="108000">
            <a:normAutofit/>
          </a:bodyPr>
          <a:lstStyle>
            <a:lvl1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576000" y="288000"/>
            <a:ext cx="11040000" cy="8280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7D81F9EE-5292-CC4D-B1F9-A06065EE0B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4800" y="6390472"/>
            <a:ext cx="576000" cy="288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52EADDD6-4305-154B-8138-DD28CC35D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00" y="6390472"/>
            <a:ext cx="3983829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Inhaltsplatzhalter 23">
            <a:extLst>
              <a:ext uri="{FF2B5EF4-FFF2-40B4-BE49-F238E27FC236}">
                <a16:creationId xmlns:a16="http://schemas.microsoft.com/office/drawing/2014/main" id="{B0D0165F-988E-7E4C-8A0D-E860C10429C1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51917" y="6390473"/>
            <a:ext cx="3960283" cy="288925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800" noProof="0" dirty="0"/>
              <a:t>References</a:t>
            </a:r>
            <a:endParaRPr lang="en-US" noProof="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FF3EB6E-920A-5E42-937C-BDB9D817EDF2}"/>
              </a:ext>
            </a:extLst>
          </p:cNvPr>
          <p:cNvSpPr/>
          <p:nvPr userDrawn="1"/>
        </p:nvSpPr>
        <p:spPr>
          <a:xfrm>
            <a:off x="10526713" y="6415161"/>
            <a:ext cx="1089025" cy="235993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77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85D95C6-7426-E34F-B1BB-C5EA05A042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200" cy="5992599"/>
          </a:xfrm>
          <a:prstGeom prst="rect">
            <a:avLst/>
          </a:prstGeom>
        </p:spPr>
      </p:pic>
      <p:pic>
        <p:nvPicPr>
          <p:cNvPr id="4" name="Objekt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8" y="1589"/>
            <a:ext cx="2116" cy="1587"/>
          </a:xfrm>
          <a:prstGeom prst="rect">
            <a:avLst/>
          </a:prstGeom>
          <a:noFill/>
        </p:spPr>
      </p:pic>
      <p:sp>
        <p:nvSpPr>
          <p:cNvPr id="12" name="Rechteck 11"/>
          <p:cNvSpPr/>
          <p:nvPr userDrawn="1"/>
        </p:nvSpPr>
        <p:spPr>
          <a:xfrm>
            <a:off x="0" y="3582504"/>
            <a:ext cx="12193200" cy="1198800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575734" y="3573016"/>
            <a:ext cx="11040535" cy="688256"/>
          </a:xfrm>
          <a:prstGeom prst="rect">
            <a:avLst/>
          </a:prstGeom>
          <a:noFill/>
        </p:spPr>
        <p:txBody>
          <a:bodyPr vert="horz" wrap="square" lIns="0" tIns="36000" rIns="0" bIns="36000">
            <a:spAutoFit/>
          </a:bodyPr>
          <a:lstStyle>
            <a:lvl1pPr algn="ctr">
              <a:lnSpc>
                <a:spcPct val="100000"/>
              </a:lnSpc>
              <a:defRPr sz="4000" b="1" i="0" u="none" cap="none" baseline="0">
                <a:solidFill>
                  <a:schemeClr val="accent3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5" y="4296845"/>
            <a:ext cx="11040533" cy="369332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aseline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Contact email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48D2A70-3206-2D44-9A18-67EA14711FD7}"/>
              </a:ext>
            </a:extLst>
          </p:cNvPr>
          <p:cNvSpPr/>
          <p:nvPr userDrawn="1"/>
        </p:nvSpPr>
        <p:spPr>
          <a:xfrm>
            <a:off x="10156475" y="6257615"/>
            <a:ext cx="1459264" cy="316223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7C575D8-EB4E-1C4B-BD12-37EA8AD4D5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"/>
          <a:stretch/>
        </p:blipFill>
        <p:spPr>
          <a:xfrm>
            <a:off x="0" y="0"/>
            <a:ext cx="12193200" cy="5992599"/>
          </a:xfrm>
          <a:prstGeom prst="rect">
            <a:avLst/>
          </a:prstGeom>
        </p:spPr>
      </p:pic>
      <p:pic>
        <p:nvPicPr>
          <p:cNvPr id="4" name="Objekt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8" y="1589"/>
            <a:ext cx="2116" cy="1587"/>
          </a:xfrm>
          <a:prstGeom prst="rect">
            <a:avLst/>
          </a:prstGeom>
          <a:noFill/>
        </p:spPr>
      </p:pic>
      <p:sp>
        <p:nvSpPr>
          <p:cNvPr id="12" name="Rechteck 11"/>
          <p:cNvSpPr/>
          <p:nvPr userDrawn="1"/>
        </p:nvSpPr>
        <p:spPr>
          <a:xfrm>
            <a:off x="0" y="3573016"/>
            <a:ext cx="12193200" cy="1198800"/>
          </a:xfrm>
          <a:prstGeom prst="rect">
            <a:avLst/>
          </a:prstGeom>
          <a:solidFill>
            <a:schemeClr val="tx1">
              <a:alpha val="8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575734" y="3573016"/>
            <a:ext cx="11040535" cy="688256"/>
          </a:xfrm>
          <a:prstGeom prst="rect">
            <a:avLst/>
          </a:prstGeom>
          <a:noFill/>
        </p:spPr>
        <p:txBody>
          <a:bodyPr vert="horz" wrap="square" lIns="0" tIns="36000" rIns="0" bIns="36000">
            <a:spAutoFit/>
          </a:bodyPr>
          <a:lstStyle>
            <a:lvl1pPr algn="ctr">
              <a:lnSpc>
                <a:spcPct val="100000"/>
              </a:lnSpc>
              <a:defRPr sz="4000" b="1" i="0" u="none" cap="none" baseline="0">
                <a:solidFill>
                  <a:schemeClr val="accent3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5" y="4287357"/>
            <a:ext cx="11040533" cy="369332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aseline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Contact email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ABABD4C-52C9-A24E-9A2C-6356E6C569FD}"/>
              </a:ext>
            </a:extLst>
          </p:cNvPr>
          <p:cNvSpPr/>
          <p:nvPr userDrawn="1"/>
        </p:nvSpPr>
        <p:spPr>
          <a:xfrm>
            <a:off x="10156475" y="6257615"/>
            <a:ext cx="1459264" cy="316223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12192000" cy="5980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>
              <a:solidFill>
                <a:schemeClr val="bg2"/>
              </a:solidFill>
            </a:endParaRPr>
          </a:p>
        </p:txBody>
      </p:sp>
      <p:pic>
        <p:nvPicPr>
          <p:cNvPr id="3" name="Objekt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8" y="1589"/>
            <a:ext cx="2116" cy="1587"/>
          </a:xfrm>
          <a:prstGeom prst="rect">
            <a:avLst/>
          </a:prstGeom>
          <a:noFill/>
        </p:spPr>
      </p:pic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575734" y="2708920"/>
            <a:ext cx="11040535" cy="688256"/>
          </a:xfrm>
          <a:prstGeom prst="rect">
            <a:avLst/>
          </a:prstGeom>
          <a:noFill/>
        </p:spPr>
        <p:txBody>
          <a:bodyPr vert="horz" wrap="square" lIns="0" tIns="36000" rIns="0" bIns="36000">
            <a:spAutoFit/>
          </a:bodyPr>
          <a:lstStyle>
            <a:lvl1pPr algn="ctr">
              <a:lnSpc>
                <a:spcPct val="100000"/>
              </a:lnSpc>
              <a:defRPr sz="4000" b="1" i="0" u="none" cap="none" baseline="0">
                <a:solidFill>
                  <a:schemeClr val="bg1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75735" y="3432749"/>
            <a:ext cx="11040533" cy="369332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Contact email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C435BF9-8571-2145-90FB-C341E52E4B6E}"/>
              </a:ext>
            </a:extLst>
          </p:cNvPr>
          <p:cNvSpPr/>
          <p:nvPr userDrawn="1"/>
        </p:nvSpPr>
        <p:spPr>
          <a:xfrm>
            <a:off x="10156475" y="6257615"/>
            <a:ext cx="1459264" cy="316223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0">
            <a:extLst>
              <a:ext uri="{FF2B5EF4-FFF2-40B4-BE49-F238E27FC236}">
                <a16:creationId xmlns:a16="http://schemas.microsoft.com/office/drawing/2014/main" id="{67627DB6-36E1-374D-8073-F2FD6556F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112" b="21237"/>
          <a:stretch/>
        </p:blipFill>
        <p:spPr>
          <a:xfrm>
            <a:off x="1" y="793"/>
            <a:ext cx="12191999" cy="5979319"/>
          </a:xfrm>
          <a:prstGeom prst="rect">
            <a:avLst/>
          </a:prstGeom>
        </p:spPr>
      </p:pic>
      <p:pic>
        <p:nvPicPr>
          <p:cNvPr id="4" name="Objekt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8" y="1589"/>
            <a:ext cx="2116" cy="1587"/>
          </a:xfrm>
          <a:prstGeom prst="rect">
            <a:avLst/>
          </a:prstGeom>
          <a:noFill/>
        </p:spPr>
      </p:pic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1" y="3645024"/>
            <a:ext cx="12192000" cy="1197178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vert="horz" lIns="576000" rIns="576000" bIns="576000">
            <a:spAutoFit/>
          </a:bodyPr>
          <a:lstStyle>
            <a:lvl1pPr algn="l">
              <a:lnSpc>
                <a:spcPct val="100000"/>
              </a:lnSpc>
              <a:defRPr sz="4000" b="1" i="0" u="none" cap="none" baseline="0">
                <a:solidFill>
                  <a:schemeClr val="accent3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/>
              <a:t>Title of presentation</a:t>
            </a:r>
          </a:p>
        </p:txBody>
      </p:sp>
      <p:sp>
        <p:nvSpPr>
          <p:cNvPr id="1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295800" y="4277969"/>
            <a:ext cx="7308000" cy="41803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i="0" baseline="0">
                <a:solidFill>
                  <a:schemeClr val="accent3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 of presentation</a:t>
            </a:r>
          </a:p>
        </p:txBody>
      </p:sp>
      <p:sp>
        <p:nvSpPr>
          <p:cNvPr id="17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295800" y="4981773"/>
            <a:ext cx="730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Name, Position</a:t>
            </a:r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95800" y="5343016"/>
            <a:ext cx="730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Event, Date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CDC1485-E2D3-304E-A7B3-261D614DF7DD}"/>
              </a:ext>
            </a:extLst>
          </p:cNvPr>
          <p:cNvSpPr/>
          <p:nvPr userDrawn="1"/>
        </p:nvSpPr>
        <p:spPr>
          <a:xfrm>
            <a:off x="10156475" y="6257615"/>
            <a:ext cx="1459264" cy="316223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kt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8" y="1589"/>
            <a:ext cx="2116" cy="1587"/>
          </a:xfrm>
          <a:prstGeom prst="rect">
            <a:avLst/>
          </a:prstGeom>
          <a:noFill/>
        </p:spPr>
      </p:pic>
      <p:sp>
        <p:nvSpPr>
          <p:cNvPr id="8" name="Rechteck 7"/>
          <p:cNvSpPr/>
          <p:nvPr userDrawn="1"/>
        </p:nvSpPr>
        <p:spPr>
          <a:xfrm>
            <a:off x="0" y="0"/>
            <a:ext cx="12192000" cy="5897880"/>
          </a:xfrm>
          <a:prstGeom prst="rect">
            <a:avLst/>
          </a:prstGeom>
          <a:solidFill>
            <a:srgbClr val="8FB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1800" dirty="0"/>
          </a:p>
        </p:txBody>
      </p:sp>
      <p:sp>
        <p:nvSpPr>
          <p:cNvPr id="12" name="Rectangle 8"/>
          <p:cNvSpPr/>
          <p:nvPr userDrawn="1"/>
        </p:nvSpPr>
        <p:spPr>
          <a:xfrm>
            <a:off x="3" y="3977640"/>
            <a:ext cx="12191997" cy="960120"/>
          </a:xfrm>
          <a:prstGeom prst="rect">
            <a:avLst/>
          </a:prstGeom>
          <a:solidFill>
            <a:srgbClr val="ABCB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en-US" sz="1800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84892" y="4180190"/>
            <a:ext cx="11256000" cy="555020"/>
          </a:xfrm>
          <a:prstGeom prst="rect">
            <a:avLst/>
          </a:prstGeom>
        </p:spPr>
        <p:txBody>
          <a:bodyPr vert="horz" lIns="0" anchor="ctr" anchorCtr="0"/>
          <a:lstStyle>
            <a:lvl1pPr algn="l">
              <a:lnSpc>
                <a:spcPct val="100000"/>
              </a:lnSpc>
              <a:defRPr sz="3600" b="1" i="0" u="none" cap="none" baseline="0">
                <a:solidFill>
                  <a:schemeClr val="bg2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/>
              <a:t>Title of presentation</a:t>
            </a:r>
          </a:p>
        </p:txBody>
      </p:sp>
      <p:pic>
        <p:nvPicPr>
          <p:cNvPr id="20" name="Picture 3" descr="E:\Büro\Klienten\Klienten_Sonstige\Straumann\Straumann_Logo_RGB.jp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6293" y="5900738"/>
            <a:ext cx="3005707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13988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6251" y="6424387"/>
            <a:ext cx="618067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/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92481" y="6734890"/>
            <a:ext cx="65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/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3473" y="211574"/>
            <a:ext cx="1120464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486834" y="1360488"/>
            <a:ext cx="11216217" cy="4894262"/>
          </a:xfrm>
        </p:spPr>
        <p:txBody>
          <a:bodyPr/>
          <a:lstStyle>
            <a:lvl1pPr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defRPr/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64001" y="6570001"/>
            <a:ext cx="9190567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/>
            </a:lvl1pPr>
          </a:lstStyle>
          <a:p>
            <a:pPr lvl="0"/>
            <a:r>
              <a:rPr lang="en-US" noProof="0" dirty="0"/>
              <a:t>Placeholder 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132674259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inical Photo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3473" y="211574"/>
            <a:ext cx="11204641" cy="86400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800" b="1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486834" y="1360488"/>
            <a:ext cx="11216217" cy="4894262"/>
          </a:xfrm>
        </p:spPr>
        <p:txBody>
          <a:bodyPr/>
          <a:lstStyle>
            <a:lvl1pPr marL="0" indent="0"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buClr>
                <a:schemeClr val="accent2"/>
              </a:buClr>
              <a:defRPr/>
            </a:lvl2pPr>
            <a:lvl3pPr>
              <a:spcAft>
                <a:spcPts val="300"/>
              </a:spcAft>
              <a:buClr>
                <a:schemeClr val="accent2"/>
              </a:buClr>
              <a:defRPr/>
            </a:lvl3pPr>
            <a:lvl4pPr>
              <a:spcAft>
                <a:spcPts val="300"/>
              </a:spcAft>
              <a:buClr>
                <a:schemeClr val="accent2"/>
              </a:buClr>
              <a:defRPr/>
            </a:lvl4pPr>
            <a:lvl5pPr>
              <a:spcAft>
                <a:spcPts val="3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6251" y="6426001"/>
            <a:ext cx="618067" cy="2687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>
              <a:defRPr lang="en-US" noProof="1" smtClean="0"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92481" y="6734890"/>
            <a:ext cx="65" cy="123111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625" y="6469201"/>
            <a:ext cx="1360872" cy="221403"/>
          </a:xfrm>
          <a:prstGeom prst="rect">
            <a:avLst/>
          </a:prstGeom>
        </p:spPr>
      </p:pic>
      <p:sp>
        <p:nvSpPr>
          <p:cNvPr id="1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64001" y="6570001"/>
            <a:ext cx="9190567" cy="12311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Placeholder Source/Footnote</a:t>
            </a:r>
          </a:p>
        </p:txBody>
      </p:sp>
    </p:spTree>
    <p:extLst>
      <p:ext uri="{BB962C8B-B14F-4D97-AF65-F5344CB8AC3E}">
        <p14:creationId xmlns:p14="http://schemas.microsoft.com/office/powerpoint/2010/main" val="401876808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12192000" cy="598011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>
              <a:solidFill>
                <a:schemeClr val="bg2"/>
              </a:solidFill>
            </a:endParaRPr>
          </a:p>
        </p:txBody>
      </p:sp>
      <p:pic>
        <p:nvPicPr>
          <p:cNvPr id="3" name="Objekt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8" y="1589"/>
            <a:ext cx="2116" cy="1587"/>
          </a:xfrm>
          <a:prstGeom prst="rect">
            <a:avLst/>
          </a:prstGeom>
          <a:noFill/>
        </p:spPr>
      </p:pic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1" y="3645024"/>
            <a:ext cx="12192000" cy="1197178"/>
          </a:xfrm>
          <a:prstGeom prst="rect">
            <a:avLst/>
          </a:prstGeom>
          <a:noFill/>
        </p:spPr>
        <p:txBody>
          <a:bodyPr vert="horz" lIns="576000" rIns="576000" bIns="576000">
            <a:spAutoFit/>
          </a:bodyPr>
          <a:lstStyle>
            <a:lvl1pPr algn="l">
              <a:lnSpc>
                <a:spcPct val="100000"/>
              </a:lnSpc>
              <a:defRPr sz="4000" b="1" i="0" u="none" cap="none" baseline="0">
                <a:solidFill>
                  <a:schemeClr val="bg1"/>
                </a:solidFill>
                <a:latin typeface="Arial"/>
                <a:cs typeface="Calibri"/>
              </a:defRPr>
            </a:lvl1pPr>
          </a:lstStyle>
          <a:p>
            <a:r>
              <a:rPr lang="en-US" noProof="0" dirty="0"/>
              <a:t>Title of presentation</a:t>
            </a:r>
          </a:p>
        </p:txBody>
      </p:sp>
      <p:sp>
        <p:nvSpPr>
          <p:cNvPr id="1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295800" y="4277969"/>
            <a:ext cx="7308000" cy="418037"/>
          </a:xfrm>
          <a:prstGeom prst="rect">
            <a:avLst/>
          </a:prstGeom>
          <a:noFill/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 i="0" baseline="0">
                <a:solidFill>
                  <a:schemeClr val="bg1"/>
                </a:solidFill>
                <a:latin typeface="Arial"/>
                <a:cs typeface="Cambria"/>
              </a:defRPr>
            </a:lvl1pPr>
            <a:lvl2pPr marL="576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8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4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80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2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Subtitle of presentation</a:t>
            </a:r>
          </a:p>
        </p:txBody>
      </p:sp>
      <p:sp>
        <p:nvSpPr>
          <p:cNvPr id="17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295800" y="4981773"/>
            <a:ext cx="730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Name, Position</a:t>
            </a:r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95800" y="5343016"/>
            <a:ext cx="7308000" cy="36000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FontTx/>
              <a:buNone/>
              <a:defRPr sz="1600">
                <a:solidFill>
                  <a:srgbClr val="9B9C9D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Event, Date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425795A-9F07-4343-BABC-2A74F65F54CE}"/>
              </a:ext>
            </a:extLst>
          </p:cNvPr>
          <p:cNvSpPr/>
          <p:nvPr userDrawn="1"/>
        </p:nvSpPr>
        <p:spPr>
          <a:xfrm>
            <a:off x="10156475" y="6257615"/>
            <a:ext cx="1459264" cy="316223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-4800" y="6390472"/>
            <a:ext cx="576000" cy="288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76000" y="6390472"/>
            <a:ext cx="3983829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Inhaltsplatzhalter 23"/>
          <p:cNvSpPr>
            <a:spLocks noGrp="1"/>
          </p:cNvSpPr>
          <p:nvPr>
            <p:ph sz="quarter" idx="18" hasCustomPrompt="1"/>
          </p:nvPr>
        </p:nvSpPr>
        <p:spPr>
          <a:xfrm>
            <a:off x="4751917" y="6390473"/>
            <a:ext cx="3960283" cy="288925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800" noProof="0" dirty="0"/>
              <a:t>References</a:t>
            </a:r>
            <a:endParaRPr lang="en-US" noProof="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5E63213-64ED-144F-9372-28C7C349396A}"/>
              </a:ext>
            </a:extLst>
          </p:cNvPr>
          <p:cNvSpPr/>
          <p:nvPr userDrawn="1"/>
        </p:nvSpPr>
        <p:spPr>
          <a:xfrm>
            <a:off x="10526713" y="6415161"/>
            <a:ext cx="1089025" cy="235993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68CD7AE-BC62-444F-82C9-95648A96B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288000"/>
            <a:ext cx="11040000" cy="8280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Agenda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old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6000" y="288000"/>
            <a:ext cx="11040000" cy="8280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Agenda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575733" y="1368000"/>
            <a:ext cx="11040000" cy="4644000"/>
          </a:xfrm>
        </p:spPr>
        <p:txBody>
          <a:bodyPr/>
          <a:lstStyle>
            <a:lvl1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</p:txBody>
      </p:sp>
      <p:sp>
        <p:nvSpPr>
          <p:cNvPr id="15" name="Foliennummernplatzhalter 2">
            <a:extLst>
              <a:ext uri="{FF2B5EF4-FFF2-40B4-BE49-F238E27FC236}">
                <a16:creationId xmlns:a16="http://schemas.microsoft.com/office/drawing/2014/main" id="{A8077F6C-805A-DC4B-8EF1-07024031E6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4800" y="6390472"/>
            <a:ext cx="576000" cy="288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8D136B39-EADC-3043-BAA6-DE6E7DEE0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00" y="6390472"/>
            <a:ext cx="3983829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Inhaltsplatzhalter 23">
            <a:extLst>
              <a:ext uri="{FF2B5EF4-FFF2-40B4-BE49-F238E27FC236}">
                <a16:creationId xmlns:a16="http://schemas.microsoft.com/office/drawing/2014/main" id="{8994F35A-7DF9-0B43-B707-185D5F2F8B7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51917" y="6390473"/>
            <a:ext cx="3960283" cy="288925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800" noProof="0" dirty="0"/>
              <a:t>References</a:t>
            </a:r>
            <a:endParaRPr lang="en-US" noProof="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E054CE8-F326-654F-9108-E50605E89563}"/>
              </a:ext>
            </a:extLst>
          </p:cNvPr>
          <p:cNvSpPr/>
          <p:nvPr userDrawn="1"/>
        </p:nvSpPr>
        <p:spPr>
          <a:xfrm>
            <a:off x="10526713" y="6415161"/>
            <a:ext cx="1089025" cy="235993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6000" y="288000"/>
            <a:ext cx="11040000" cy="8280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575733" y="1368000"/>
            <a:ext cx="11040000" cy="4644000"/>
          </a:xfrm>
        </p:spPr>
        <p:txBody>
          <a:bodyPr/>
          <a:lstStyle>
            <a:lvl1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</a:defRPr>
            </a:lvl4pPr>
            <a:lvl5pPr>
              <a:defRPr sz="1800"/>
            </a:lvl5pPr>
          </a:lstStyle>
          <a:p>
            <a:pPr marL="263525" marR="0" lvl="0" indent="-263525" algn="l" defTabSz="4572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69798FAD-0CFC-494A-BE60-BE9EA17A24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4800" y="6390472"/>
            <a:ext cx="576000" cy="288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EF2F99FB-227A-9347-89D8-F14DB5BB9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00" y="6390472"/>
            <a:ext cx="3983829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Inhaltsplatzhalter 23">
            <a:extLst>
              <a:ext uri="{FF2B5EF4-FFF2-40B4-BE49-F238E27FC236}">
                <a16:creationId xmlns:a16="http://schemas.microsoft.com/office/drawing/2014/main" id="{4AB509B2-DE6D-554E-AE81-38C6A832807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51917" y="6390473"/>
            <a:ext cx="3960283" cy="288925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800" noProof="0" dirty="0"/>
              <a:t>References</a:t>
            </a:r>
            <a:endParaRPr lang="en-US" noProof="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D36D9B5-5117-0249-A971-2BA162C091CB}"/>
              </a:ext>
            </a:extLst>
          </p:cNvPr>
          <p:cNvSpPr/>
          <p:nvPr userDrawn="1"/>
        </p:nvSpPr>
        <p:spPr>
          <a:xfrm>
            <a:off x="10526713" y="6415161"/>
            <a:ext cx="1089025" cy="235993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6000" y="288000"/>
            <a:ext cx="11040000" cy="8280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C04BB578-1B46-8546-87AE-1232AF5C0D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4800" y="6390472"/>
            <a:ext cx="576000" cy="288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25591FC1-A583-1A40-80B7-842B7A71E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00" y="6390472"/>
            <a:ext cx="3983829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Inhaltsplatzhalter 23">
            <a:extLst>
              <a:ext uri="{FF2B5EF4-FFF2-40B4-BE49-F238E27FC236}">
                <a16:creationId xmlns:a16="http://schemas.microsoft.com/office/drawing/2014/main" id="{99A97D55-2089-AE4F-A159-BAEE4F77B6C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51917" y="6390473"/>
            <a:ext cx="3960283" cy="288925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800" noProof="0" dirty="0"/>
              <a:t>References</a:t>
            </a:r>
            <a:endParaRPr lang="en-US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A0A41926-0DEB-CC49-A708-B0305C4FA8D3}"/>
              </a:ext>
            </a:extLst>
          </p:cNvPr>
          <p:cNvSpPr/>
          <p:nvPr userDrawn="1"/>
        </p:nvSpPr>
        <p:spPr>
          <a:xfrm>
            <a:off x="10526713" y="6415161"/>
            <a:ext cx="1089025" cy="235993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/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6000" y="288000"/>
            <a:ext cx="11040000" cy="8280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575733" y="1368000"/>
            <a:ext cx="7008000" cy="4644000"/>
          </a:xfrm>
        </p:spPr>
        <p:txBody>
          <a:bodyPr/>
          <a:lstStyle>
            <a:lvl1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</p:txBody>
      </p:sp>
      <p:sp>
        <p:nvSpPr>
          <p:cNvPr id="8" name="Bildplatzhalter 2" title="Bild Platzhalter"/>
          <p:cNvSpPr>
            <a:spLocks noGrp="1"/>
          </p:cNvSpPr>
          <p:nvPr>
            <p:ph type="pic" sz="quarter" idx="14" hasCustomPrompt="1"/>
          </p:nvPr>
        </p:nvSpPr>
        <p:spPr>
          <a:xfrm>
            <a:off x="7823733" y="1360488"/>
            <a:ext cx="3792000" cy="4660900"/>
          </a:xfrm>
          <a:prstGeom prst="rect">
            <a:avLst/>
          </a:prstGeom>
          <a:solidFill>
            <a:schemeClr val="accent4"/>
          </a:solidFill>
          <a:ln w="6350">
            <a:noFill/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kkurat-Light"/>
                <a:cs typeface="Akkurat-Light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pPr lvl="2"/>
            <a:r>
              <a:rPr lang="en-US" sz="1600" noProof="0" dirty="0"/>
              <a:t>picture</a:t>
            </a:r>
          </a:p>
        </p:txBody>
      </p:sp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56A87F51-1717-9847-9FB5-467F3C649C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4800" y="6390472"/>
            <a:ext cx="576000" cy="288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3016F3D6-DA6D-264A-B2E7-E998D3AAF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00" y="6390472"/>
            <a:ext cx="3983829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Inhaltsplatzhalter 23">
            <a:extLst>
              <a:ext uri="{FF2B5EF4-FFF2-40B4-BE49-F238E27FC236}">
                <a16:creationId xmlns:a16="http://schemas.microsoft.com/office/drawing/2014/main" id="{F213BAFD-4E90-E04D-BEE3-C04A1BEB2E1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51917" y="6390473"/>
            <a:ext cx="3960283" cy="288925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800" noProof="0" dirty="0"/>
              <a:t>References</a:t>
            </a:r>
            <a:endParaRPr lang="en-US" noProof="0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BB2DD28-E961-C543-9B85-E442D947483E}"/>
              </a:ext>
            </a:extLst>
          </p:cNvPr>
          <p:cNvSpPr/>
          <p:nvPr userDrawn="1"/>
        </p:nvSpPr>
        <p:spPr>
          <a:xfrm>
            <a:off x="10526713" y="6415161"/>
            <a:ext cx="1089025" cy="235993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/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76000" y="288000"/>
            <a:ext cx="11040000" cy="8280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4607733" y="1368000"/>
            <a:ext cx="7008000" cy="4644000"/>
          </a:xfrm>
        </p:spPr>
        <p:txBody>
          <a:bodyPr/>
          <a:lstStyle>
            <a:lvl1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defRPr sz="2000">
                <a:solidFill>
                  <a:schemeClr val="tx1"/>
                </a:solidFill>
              </a:defRPr>
            </a:lvl4pPr>
            <a:lvl5pPr>
              <a:defRPr sz="1800"/>
            </a:lvl5pPr>
          </a:lstStyle>
          <a:p>
            <a:pPr lvl="0"/>
            <a:r>
              <a:rPr lang="en-US" noProof="0" dirty="0"/>
              <a:t>Bullet 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</p:txBody>
      </p:sp>
      <p:sp>
        <p:nvSpPr>
          <p:cNvPr id="8" name="Bildplatzhalter 2" title="Bild Platzhalter"/>
          <p:cNvSpPr>
            <a:spLocks noGrp="1"/>
          </p:cNvSpPr>
          <p:nvPr>
            <p:ph type="pic" sz="quarter" idx="14" hasCustomPrompt="1"/>
          </p:nvPr>
        </p:nvSpPr>
        <p:spPr>
          <a:xfrm>
            <a:off x="575733" y="1360488"/>
            <a:ext cx="3792000" cy="4660900"/>
          </a:xfrm>
          <a:prstGeom prst="rect">
            <a:avLst/>
          </a:prstGeom>
          <a:solidFill>
            <a:schemeClr val="accent4"/>
          </a:solidFill>
          <a:ln w="6350">
            <a:noFill/>
          </a:ln>
        </p:spPr>
        <p:txBody>
          <a:bodyPr vert="horz" lIns="115199" tIns="57599" rIns="115199" bIns="57599" anchor="t" anchorCtr="0"/>
          <a:lstStyle>
            <a:lvl1pPr marL="0" indent="0" algn="ctr">
              <a:buFontTx/>
              <a:buNone/>
              <a:defRPr sz="1800">
                <a:solidFill>
                  <a:schemeClr val="bg1">
                    <a:lumMod val="50000"/>
                  </a:schemeClr>
                </a:solidFill>
                <a:latin typeface="Akkurat-Light"/>
                <a:cs typeface="Akkurat-Light"/>
              </a:defRPr>
            </a:lvl1pPr>
            <a:lvl2pPr>
              <a:defRPr sz="1000">
                <a:solidFill>
                  <a:schemeClr val="bg1">
                    <a:lumMod val="50000"/>
                  </a:schemeClr>
                </a:solidFill>
              </a:defRPr>
            </a:lvl2pPr>
            <a:lvl3pPr marL="0" indent="0" algn="ctr">
              <a:buFontTx/>
              <a:buNone/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defRPr sz="2600"/>
            </a:lvl4pPr>
            <a:lvl5pPr>
              <a:defRPr sz="2600"/>
            </a:lvl5pPr>
          </a:lstStyle>
          <a:p>
            <a:pPr lvl="2"/>
            <a:r>
              <a:rPr lang="en-US" sz="1600" noProof="0" dirty="0"/>
              <a:t>picture</a:t>
            </a:r>
          </a:p>
        </p:txBody>
      </p:sp>
      <p:sp>
        <p:nvSpPr>
          <p:cNvPr id="9" name="Foliennummernplatzhalter 2">
            <a:extLst>
              <a:ext uri="{FF2B5EF4-FFF2-40B4-BE49-F238E27FC236}">
                <a16:creationId xmlns:a16="http://schemas.microsoft.com/office/drawing/2014/main" id="{BD797D9C-725D-5E4E-806E-6DF09873DD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4800" y="6390472"/>
            <a:ext cx="576000" cy="28800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AB51D-6EB0-4E57-9FF1-82A28F807C3B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33123B21-0E88-7B40-B36F-FE5C4DBBE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00" y="6390472"/>
            <a:ext cx="3983829" cy="28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Inhaltsplatzhalter 23">
            <a:extLst>
              <a:ext uri="{FF2B5EF4-FFF2-40B4-BE49-F238E27FC236}">
                <a16:creationId xmlns:a16="http://schemas.microsoft.com/office/drawing/2014/main" id="{E5031C74-93D3-CD49-B782-623B76103B3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751917" y="6390473"/>
            <a:ext cx="3960283" cy="288925"/>
          </a:xfrm>
        </p:spPr>
        <p:txBody>
          <a:bodyPr anchor="ctr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800" noProof="0" dirty="0"/>
              <a:t>References</a:t>
            </a:r>
            <a:endParaRPr lang="en-US" noProof="0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4AFF3A4-E099-754F-881A-E7C3D4D35AB3}"/>
              </a:ext>
            </a:extLst>
          </p:cNvPr>
          <p:cNvSpPr/>
          <p:nvPr userDrawn="1"/>
        </p:nvSpPr>
        <p:spPr>
          <a:xfrm>
            <a:off x="10526713" y="6415161"/>
            <a:ext cx="1089025" cy="235993"/>
          </a:xfrm>
          <a:custGeom>
            <a:avLst/>
            <a:gdLst>
              <a:gd name="connsiteX0" fmla="*/ 6618574 w 8708620"/>
              <a:gd name="connsiteY0" fmla="*/ 803914 h 1887170"/>
              <a:gd name="connsiteX1" fmla="*/ 6457368 w 8708620"/>
              <a:gd name="connsiteY1" fmla="*/ 961826 h 1887170"/>
              <a:gd name="connsiteX2" fmla="*/ 6618574 w 8708620"/>
              <a:gd name="connsiteY2" fmla="*/ 1120016 h 1887170"/>
              <a:gd name="connsiteX3" fmla="*/ 6779054 w 8708620"/>
              <a:gd name="connsiteY3" fmla="*/ 961826 h 1887170"/>
              <a:gd name="connsiteX4" fmla="*/ 6618574 w 8708620"/>
              <a:gd name="connsiteY4" fmla="*/ 803914 h 1887170"/>
              <a:gd name="connsiteX5" fmla="*/ 3594057 w 8708620"/>
              <a:gd name="connsiteY5" fmla="*/ 803914 h 1887170"/>
              <a:gd name="connsiteX6" fmla="*/ 3433409 w 8708620"/>
              <a:gd name="connsiteY6" fmla="*/ 961826 h 1887170"/>
              <a:gd name="connsiteX7" fmla="*/ 3594057 w 8708620"/>
              <a:gd name="connsiteY7" fmla="*/ 1120016 h 1887170"/>
              <a:gd name="connsiteX8" fmla="*/ 3755152 w 8708620"/>
              <a:gd name="connsiteY8" fmla="*/ 961826 h 1887170"/>
              <a:gd name="connsiteX9" fmla="*/ 3594057 w 8708620"/>
              <a:gd name="connsiteY9" fmla="*/ 803914 h 1887170"/>
              <a:gd name="connsiteX10" fmla="*/ 1134421 w 8708620"/>
              <a:gd name="connsiteY10" fmla="*/ 691025 h 1887170"/>
              <a:gd name="connsiteX11" fmla="*/ 1089288 w 8708620"/>
              <a:gd name="connsiteY11" fmla="*/ 1159060 h 1887170"/>
              <a:gd name="connsiteX12" fmla="*/ 0 w 8708620"/>
              <a:gd name="connsiteY12" fmla="*/ 1887170 h 1887170"/>
              <a:gd name="connsiteX13" fmla="*/ 0 w 8708620"/>
              <a:gd name="connsiteY13" fmla="*/ 1449913 h 1887170"/>
              <a:gd name="connsiteX14" fmla="*/ 4107638 w 8708620"/>
              <a:gd name="connsiteY14" fmla="*/ 609171 h 1887170"/>
              <a:gd name="connsiteX15" fmla="*/ 4358441 w 8708620"/>
              <a:gd name="connsiteY15" fmla="*/ 609171 h 1887170"/>
              <a:gd name="connsiteX16" fmla="*/ 4358441 w 8708620"/>
              <a:gd name="connsiteY16" fmla="*/ 984648 h 1887170"/>
              <a:gd name="connsiteX17" fmla="*/ 4482781 w 8708620"/>
              <a:gd name="connsiteY17" fmla="*/ 1136917 h 1887170"/>
              <a:gd name="connsiteX18" fmla="*/ 4606898 w 8708620"/>
              <a:gd name="connsiteY18" fmla="*/ 984648 h 1887170"/>
              <a:gd name="connsiteX19" fmla="*/ 4606898 w 8708620"/>
              <a:gd name="connsiteY19" fmla="*/ 609171 h 1887170"/>
              <a:gd name="connsiteX20" fmla="*/ 4858091 w 8708620"/>
              <a:gd name="connsiteY20" fmla="*/ 609171 h 1887170"/>
              <a:gd name="connsiteX21" fmla="*/ 4858091 w 8708620"/>
              <a:gd name="connsiteY21" fmla="*/ 1032295 h 1887170"/>
              <a:gd name="connsiteX22" fmla="*/ 4482781 w 8708620"/>
              <a:gd name="connsiteY22" fmla="*/ 1337113 h 1887170"/>
              <a:gd name="connsiteX23" fmla="*/ 4107638 w 8708620"/>
              <a:gd name="connsiteY23" fmla="*/ 1032295 h 1887170"/>
              <a:gd name="connsiteX24" fmla="*/ 3140070 w 8708620"/>
              <a:gd name="connsiteY24" fmla="*/ 601016 h 1887170"/>
              <a:gd name="connsiteX25" fmla="*/ 3187829 w 8708620"/>
              <a:gd name="connsiteY25" fmla="*/ 601016 h 1887170"/>
              <a:gd name="connsiteX26" fmla="*/ 3187829 w 8708620"/>
              <a:gd name="connsiteY26" fmla="*/ 840758 h 1887170"/>
              <a:gd name="connsiteX27" fmla="*/ 3080861 w 8708620"/>
              <a:gd name="connsiteY27" fmla="*/ 817968 h 1887170"/>
              <a:gd name="connsiteX28" fmla="*/ 2908762 w 8708620"/>
              <a:gd name="connsiteY28" fmla="*/ 1029558 h 1887170"/>
              <a:gd name="connsiteX29" fmla="*/ 2908762 w 8708620"/>
              <a:gd name="connsiteY29" fmla="*/ 1311642 h 1887170"/>
              <a:gd name="connsiteX30" fmla="*/ 2660362 w 8708620"/>
              <a:gd name="connsiteY30" fmla="*/ 1311642 h 1887170"/>
              <a:gd name="connsiteX31" fmla="*/ 2660362 w 8708620"/>
              <a:gd name="connsiteY31" fmla="*/ 609171 h 1887170"/>
              <a:gd name="connsiteX32" fmla="*/ 2908762 w 8708620"/>
              <a:gd name="connsiteY32" fmla="*/ 609171 h 1887170"/>
              <a:gd name="connsiteX33" fmla="*/ 2908762 w 8708620"/>
              <a:gd name="connsiteY33" fmla="*/ 725244 h 1887170"/>
              <a:gd name="connsiteX34" fmla="*/ 2911611 w 8708620"/>
              <a:gd name="connsiteY34" fmla="*/ 725244 h 1887170"/>
              <a:gd name="connsiteX35" fmla="*/ 3140070 w 8708620"/>
              <a:gd name="connsiteY35" fmla="*/ 601016 h 1887170"/>
              <a:gd name="connsiteX36" fmla="*/ 8443518 w 8708620"/>
              <a:gd name="connsiteY36" fmla="*/ 586884 h 1887170"/>
              <a:gd name="connsiteX37" fmla="*/ 8708620 w 8708620"/>
              <a:gd name="connsiteY37" fmla="*/ 877234 h 1887170"/>
              <a:gd name="connsiteX38" fmla="*/ 8708620 w 8708620"/>
              <a:gd name="connsiteY38" fmla="*/ 1311642 h 1887170"/>
              <a:gd name="connsiteX39" fmla="*/ 8457538 w 8708620"/>
              <a:gd name="connsiteY39" fmla="*/ 1311642 h 1887170"/>
              <a:gd name="connsiteX40" fmla="*/ 8457538 w 8708620"/>
              <a:gd name="connsiteY40" fmla="*/ 970405 h 1887170"/>
              <a:gd name="connsiteX41" fmla="*/ 8344649 w 8708620"/>
              <a:gd name="connsiteY41" fmla="*/ 784398 h 1887170"/>
              <a:gd name="connsiteX42" fmla="*/ 8215003 w 8708620"/>
              <a:gd name="connsiteY42" fmla="*/ 947726 h 1887170"/>
              <a:gd name="connsiteX43" fmla="*/ 8215003 w 8708620"/>
              <a:gd name="connsiteY43" fmla="*/ 1311642 h 1887170"/>
              <a:gd name="connsiteX44" fmla="*/ 7966714 w 8708620"/>
              <a:gd name="connsiteY44" fmla="*/ 1311642 h 1887170"/>
              <a:gd name="connsiteX45" fmla="*/ 7966714 w 8708620"/>
              <a:gd name="connsiteY45" fmla="*/ 609171 h 1887170"/>
              <a:gd name="connsiteX46" fmla="*/ 8215003 w 8708620"/>
              <a:gd name="connsiteY46" fmla="*/ 609171 h 1887170"/>
              <a:gd name="connsiteX47" fmla="*/ 8215003 w 8708620"/>
              <a:gd name="connsiteY47" fmla="*/ 699661 h 1887170"/>
              <a:gd name="connsiteX48" fmla="*/ 8217907 w 8708620"/>
              <a:gd name="connsiteY48" fmla="*/ 699661 h 1887170"/>
              <a:gd name="connsiteX49" fmla="*/ 8443518 w 8708620"/>
              <a:gd name="connsiteY49" fmla="*/ 586884 h 1887170"/>
              <a:gd name="connsiteX50" fmla="*/ 7591799 w 8708620"/>
              <a:gd name="connsiteY50" fmla="*/ 586884 h 1887170"/>
              <a:gd name="connsiteX51" fmla="*/ 7856511 w 8708620"/>
              <a:gd name="connsiteY51" fmla="*/ 877234 h 1887170"/>
              <a:gd name="connsiteX52" fmla="*/ 7856511 w 8708620"/>
              <a:gd name="connsiteY52" fmla="*/ 1311642 h 1887170"/>
              <a:gd name="connsiteX53" fmla="*/ 7605931 w 8708620"/>
              <a:gd name="connsiteY53" fmla="*/ 1311642 h 1887170"/>
              <a:gd name="connsiteX54" fmla="*/ 7605931 w 8708620"/>
              <a:gd name="connsiteY54" fmla="*/ 970405 h 1887170"/>
              <a:gd name="connsiteX55" fmla="*/ 7492931 w 8708620"/>
              <a:gd name="connsiteY55" fmla="*/ 784398 h 1887170"/>
              <a:gd name="connsiteX56" fmla="*/ 7362949 w 8708620"/>
              <a:gd name="connsiteY56" fmla="*/ 947726 h 1887170"/>
              <a:gd name="connsiteX57" fmla="*/ 7362949 w 8708620"/>
              <a:gd name="connsiteY57" fmla="*/ 1311642 h 1887170"/>
              <a:gd name="connsiteX58" fmla="*/ 7114828 w 8708620"/>
              <a:gd name="connsiteY58" fmla="*/ 1311642 h 1887170"/>
              <a:gd name="connsiteX59" fmla="*/ 7114828 w 8708620"/>
              <a:gd name="connsiteY59" fmla="*/ 609171 h 1887170"/>
              <a:gd name="connsiteX60" fmla="*/ 7362949 w 8708620"/>
              <a:gd name="connsiteY60" fmla="*/ 609171 h 1887170"/>
              <a:gd name="connsiteX61" fmla="*/ 7362949 w 8708620"/>
              <a:gd name="connsiteY61" fmla="*/ 699661 h 1887170"/>
              <a:gd name="connsiteX62" fmla="*/ 7366077 w 8708620"/>
              <a:gd name="connsiteY62" fmla="*/ 699661 h 1887170"/>
              <a:gd name="connsiteX63" fmla="*/ 7591799 w 8708620"/>
              <a:gd name="connsiteY63" fmla="*/ 586884 h 1887170"/>
              <a:gd name="connsiteX64" fmla="*/ 5427659 w 8708620"/>
              <a:gd name="connsiteY64" fmla="*/ 586884 h 1887170"/>
              <a:gd name="connsiteX65" fmla="*/ 5667513 w 8708620"/>
              <a:gd name="connsiteY65" fmla="*/ 722004 h 1887170"/>
              <a:gd name="connsiteX66" fmla="*/ 5904687 w 8708620"/>
              <a:gd name="connsiteY66" fmla="*/ 586884 h 1887170"/>
              <a:gd name="connsiteX67" fmla="*/ 6144429 w 8708620"/>
              <a:gd name="connsiteY67" fmla="*/ 866230 h 1887170"/>
              <a:gd name="connsiteX68" fmla="*/ 6144429 w 8708620"/>
              <a:gd name="connsiteY68" fmla="*/ 1311642 h 1887170"/>
              <a:gd name="connsiteX69" fmla="*/ 5896029 w 8708620"/>
              <a:gd name="connsiteY69" fmla="*/ 1311642 h 1887170"/>
              <a:gd name="connsiteX70" fmla="*/ 5896029 w 8708620"/>
              <a:gd name="connsiteY70" fmla="*/ 975935 h 1887170"/>
              <a:gd name="connsiteX71" fmla="*/ 5794479 w 8708620"/>
              <a:gd name="connsiteY71" fmla="*/ 784398 h 1887170"/>
              <a:gd name="connsiteX72" fmla="*/ 5673490 w 8708620"/>
              <a:gd name="connsiteY72" fmla="*/ 975935 h 1887170"/>
              <a:gd name="connsiteX73" fmla="*/ 5673490 w 8708620"/>
              <a:gd name="connsiteY73" fmla="*/ 1311642 h 1887170"/>
              <a:gd name="connsiteX74" fmla="*/ 5425089 w 8708620"/>
              <a:gd name="connsiteY74" fmla="*/ 1311642 h 1887170"/>
              <a:gd name="connsiteX75" fmla="*/ 5425089 w 8708620"/>
              <a:gd name="connsiteY75" fmla="*/ 975935 h 1887170"/>
              <a:gd name="connsiteX76" fmla="*/ 5312368 w 8708620"/>
              <a:gd name="connsiteY76" fmla="*/ 778477 h 1887170"/>
              <a:gd name="connsiteX77" fmla="*/ 5202159 w 8708620"/>
              <a:gd name="connsiteY77" fmla="*/ 975935 h 1887170"/>
              <a:gd name="connsiteX78" fmla="*/ 5202159 w 8708620"/>
              <a:gd name="connsiteY78" fmla="*/ 1311642 h 1887170"/>
              <a:gd name="connsiteX79" fmla="*/ 4954038 w 8708620"/>
              <a:gd name="connsiteY79" fmla="*/ 1311642 h 1887170"/>
              <a:gd name="connsiteX80" fmla="*/ 4954038 w 8708620"/>
              <a:gd name="connsiteY80" fmla="*/ 609171 h 1887170"/>
              <a:gd name="connsiteX81" fmla="*/ 5202159 w 8708620"/>
              <a:gd name="connsiteY81" fmla="*/ 609171 h 1887170"/>
              <a:gd name="connsiteX82" fmla="*/ 5202159 w 8708620"/>
              <a:gd name="connsiteY82" fmla="*/ 696924 h 1887170"/>
              <a:gd name="connsiteX83" fmla="*/ 5204840 w 8708620"/>
              <a:gd name="connsiteY83" fmla="*/ 696924 h 1887170"/>
              <a:gd name="connsiteX84" fmla="*/ 5427659 w 8708620"/>
              <a:gd name="connsiteY84" fmla="*/ 586884 h 1887170"/>
              <a:gd name="connsiteX85" fmla="*/ 6548025 w 8708620"/>
              <a:gd name="connsiteY85" fmla="*/ 586850 h 1887170"/>
              <a:gd name="connsiteX86" fmla="*/ 6764978 w 8708620"/>
              <a:gd name="connsiteY86" fmla="*/ 676949 h 1887170"/>
              <a:gd name="connsiteX87" fmla="*/ 6764978 w 8708620"/>
              <a:gd name="connsiteY87" fmla="*/ 609193 h 1887170"/>
              <a:gd name="connsiteX88" fmla="*/ 7013379 w 8708620"/>
              <a:gd name="connsiteY88" fmla="*/ 609193 h 1887170"/>
              <a:gd name="connsiteX89" fmla="*/ 7013379 w 8708620"/>
              <a:gd name="connsiteY89" fmla="*/ 1311609 h 1887170"/>
              <a:gd name="connsiteX90" fmla="*/ 6764978 w 8708620"/>
              <a:gd name="connsiteY90" fmla="*/ 1311609 h 1887170"/>
              <a:gd name="connsiteX91" fmla="*/ 6764978 w 8708620"/>
              <a:gd name="connsiteY91" fmla="*/ 1235530 h 1887170"/>
              <a:gd name="connsiteX92" fmla="*/ 6762297 w 8708620"/>
              <a:gd name="connsiteY92" fmla="*/ 1235530 h 1887170"/>
              <a:gd name="connsiteX93" fmla="*/ 6550651 w 8708620"/>
              <a:gd name="connsiteY93" fmla="*/ 1337080 h 1887170"/>
              <a:gd name="connsiteX94" fmla="*/ 6195338 w 8708620"/>
              <a:gd name="connsiteY94" fmla="*/ 961826 h 1887170"/>
              <a:gd name="connsiteX95" fmla="*/ 6548025 w 8708620"/>
              <a:gd name="connsiteY95" fmla="*/ 586850 h 1887170"/>
              <a:gd name="connsiteX96" fmla="*/ 3529318 w 8708620"/>
              <a:gd name="connsiteY96" fmla="*/ 586850 h 1887170"/>
              <a:gd name="connsiteX97" fmla="*/ 3746494 w 8708620"/>
              <a:gd name="connsiteY97" fmla="*/ 676949 h 1887170"/>
              <a:gd name="connsiteX98" fmla="*/ 3746494 w 8708620"/>
              <a:gd name="connsiteY98" fmla="*/ 609193 h 1887170"/>
              <a:gd name="connsiteX99" fmla="*/ 3994950 w 8708620"/>
              <a:gd name="connsiteY99" fmla="*/ 609193 h 1887170"/>
              <a:gd name="connsiteX100" fmla="*/ 3994950 w 8708620"/>
              <a:gd name="connsiteY100" fmla="*/ 1311609 h 1887170"/>
              <a:gd name="connsiteX101" fmla="*/ 3746494 w 8708620"/>
              <a:gd name="connsiteY101" fmla="*/ 1311609 h 1887170"/>
              <a:gd name="connsiteX102" fmla="*/ 3746494 w 8708620"/>
              <a:gd name="connsiteY102" fmla="*/ 1235530 h 1887170"/>
              <a:gd name="connsiteX103" fmla="*/ 3743701 w 8708620"/>
              <a:gd name="connsiteY103" fmla="*/ 1235530 h 1887170"/>
              <a:gd name="connsiteX104" fmla="*/ 3532111 w 8708620"/>
              <a:gd name="connsiteY104" fmla="*/ 1337080 h 1887170"/>
              <a:gd name="connsiteX105" fmla="*/ 3176797 w 8708620"/>
              <a:gd name="connsiteY105" fmla="*/ 961826 h 1887170"/>
              <a:gd name="connsiteX106" fmla="*/ 3529318 w 8708620"/>
              <a:gd name="connsiteY106" fmla="*/ 586850 h 1887170"/>
              <a:gd name="connsiteX107" fmla="*/ 1901492 w 8708620"/>
              <a:gd name="connsiteY107" fmla="*/ 586839 h 1887170"/>
              <a:gd name="connsiteX108" fmla="*/ 2133078 w 8708620"/>
              <a:gd name="connsiteY108" fmla="*/ 631972 h 1887170"/>
              <a:gd name="connsiteX109" fmla="*/ 2048397 w 8708620"/>
              <a:gd name="connsiteY109" fmla="*/ 789771 h 1887170"/>
              <a:gd name="connsiteX110" fmla="*/ 1915623 w 8708620"/>
              <a:gd name="connsiteY110" fmla="*/ 756144 h 1887170"/>
              <a:gd name="connsiteX111" fmla="*/ 1836751 w 8708620"/>
              <a:gd name="connsiteY111" fmla="*/ 803903 h 1887170"/>
              <a:gd name="connsiteX112" fmla="*/ 1949697 w 8708620"/>
              <a:gd name="connsiteY112" fmla="*/ 866240 h 1887170"/>
              <a:gd name="connsiteX113" fmla="*/ 2152740 w 8708620"/>
              <a:gd name="connsiteY113" fmla="*/ 1074591 h 1887170"/>
              <a:gd name="connsiteX114" fmla="*/ 1822675 w 8708620"/>
              <a:gd name="connsiteY114" fmla="*/ 1337124 h 1887170"/>
              <a:gd name="connsiteX115" fmla="*/ 1537520 w 8708620"/>
              <a:gd name="connsiteY115" fmla="*/ 1255292 h 1887170"/>
              <a:gd name="connsiteX116" fmla="*/ 1628065 w 8708620"/>
              <a:gd name="connsiteY116" fmla="*/ 1080456 h 1887170"/>
              <a:gd name="connsiteX117" fmla="*/ 1825412 w 8708620"/>
              <a:gd name="connsiteY117" fmla="*/ 1153742 h 1887170"/>
              <a:gd name="connsiteX118" fmla="*/ 1904283 w 8708620"/>
              <a:gd name="connsiteY118" fmla="*/ 1100062 h 1887170"/>
              <a:gd name="connsiteX119" fmla="*/ 1746317 w 8708620"/>
              <a:gd name="connsiteY119" fmla="*/ 1021358 h 1887170"/>
              <a:gd name="connsiteX120" fmla="*/ 1591143 w 8708620"/>
              <a:gd name="connsiteY120" fmla="*/ 834904 h 1887170"/>
              <a:gd name="connsiteX121" fmla="*/ 1901492 w 8708620"/>
              <a:gd name="connsiteY121" fmla="*/ 586839 h 1887170"/>
              <a:gd name="connsiteX122" fmla="*/ 2256810 w 8708620"/>
              <a:gd name="connsiteY122" fmla="*/ 397715 h 1887170"/>
              <a:gd name="connsiteX123" fmla="*/ 2505210 w 8708620"/>
              <a:gd name="connsiteY123" fmla="*/ 397715 h 1887170"/>
              <a:gd name="connsiteX124" fmla="*/ 2505210 w 8708620"/>
              <a:gd name="connsiteY124" fmla="*/ 609193 h 1887170"/>
              <a:gd name="connsiteX125" fmla="*/ 2646252 w 8708620"/>
              <a:gd name="connsiteY125" fmla="*/ 609193 h 1887170"/>
              <a:gd name="connsiteX126" fmla="*/ 2646252 w 8708620"/>
              <a:gd name="connsiteY126" fmla="*/ 815365 h 1887170"/>
              <a:gd name="connsiteX127" fmla="*/ 2505210 w 8708620"/>
              <a:gd name="connsiteY127" fmla="*/ 815365 h 1887170"/>
              <a:gd name="connsiteX128" fmla="*/ 2505210 w 8708620"/>
              <a:gd name="connsiteY128" fmla="*/ 1311608 h 1887170"/>
              <a:gd name="connsiteX129" fmla="*/ 2256810 w 8708620"/>
              <a:gd name="connsiteY129" fmla="*/ 1311608 h 1887170"/>
              <a:gd name="connsiteX130" fmla="*/ 2256810 w 8708620"/>
              <a:gd name="connsiteY130" fmla="*/ 815365 h 1887170"/>
              <a:gd name="connsiteX131" fmla="*/ 2175424 w 8708620"/>
              <a:gd name="connsiteY131" fmla="*/ 815365 h 1887170"/>
              <a:gd name="connsiteX132" fmla="*/ 2175424 w 8708620"/>
              <a:gd name="connsiteY132" fmla="*/ 609193 h 1887170"/>
              <a:gd name="connsiteX133" fmla="*/ 2256810 w 8708620"/>
              <a:gd name="connsiteY133" fmla="*/ 609193 h 1887170"/>
              <a:gd name="connsiteX134" fmla="*/ 1337319 w 8708620"/>
              <a:gd name="connsiteY134" fmla="*/ 0 h 1887170"/>
              <a:gd name="connsiteX135" fmla="*/ 1337319 w 8708620"/>
              <a:gd name="connsiteY135" fmla="*/ 437200 h 1887170"/>
              <a:gd name="connsiteX136" fmla="*/ 203568 w 8708620"/>
              <a:gd name="connsiteY136" fmla="*/ 1196088 h 1887170"/>
              <a:gd name="connsiteX137" fmla="*/ 248534 w 8708620"/>
              <a:gd name="connsiteY137" fmla="*/ 727942 h 1887170"/>
              <a:gd name="connsiteX138" fmla="*/ 1337319 w 8708620"/>
              <a:gd name="connsiteY138" fmla="*/ 0 h 188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8708620" h="1887170">
                <a:moveTo>
                  <a:pt x="6618574" y="803914"/>
                </a:moveTo>
                <a:cubicBezTo>
                  <a:pt x="6516577" y="803914"/>
                  <a:pt x="6457368" y="874464"/>
                  <a:pt x="6457368" y="961826"/>
                </a:cubicBezTo>
                <a:cubicBezTo>
                  <a:pt x="6457368" y="1052260"/>
                  <a:pt x="6516577" y="1120016"/>
                  <a:pt x="6618574" y="1120016"/>
                </a:cubicBezTo>
                <a:cubicBezTo>
                  <a:pt x="6719956" y="1120016"/>
                  <a:pt x="6779054" y="1052260"/>
                  <a:pt x="6779054" y="961826"/>
                </a:cubicBezTo>
                <a:cubicBezTo>
                  <a:pt x="6779054" y="874464"/>
                  <a:pt x="6719956" y="803914"/>
                  <a:pt x="6618574" y="803914"/>
                </a:cubicBezTo>
                <a:close/>
                <a:moveTo>
                  <a:pt x="3594057" y="803914"/>
                </a:moveTo>
                <a:cubicBezTo>
                  <a:pt x="3492675" y="803914"/>
                  <a:pt x="3433409" y="874464"/>
                  <a:pt x="3433409" y="961826"/>
                </a:cubicBezTo>
                <a:cubicBezTo>
                  <a:pt x="3433409" y="1052260"/>
                  <a:pt x="3492675" y="1120016"/>
                  <a:pt x="3594057" y="1120016"/>
                </a:cubicBezTo>
                <a:cubicBezTo>
                  <a:pt x="3695551" y="1120016"/>
                  <a:pt x="3755152" y="1052260"/>
                  <a:pt x="3755152" y="961826"/>
                </a:cubicBezTo>
                <a:cubicBezTo>
                  <a:pt x="3755152" y="874464"/>
                  <a:pt x="3695551" y="803914"/>
                  <a:pt x="3594057" y="803914"/>
                </a:cubicBezTo>
                <a:close/>
                <a:moveTo>
                  <a:pt x="1134421" y="691025"/>
                </a:moveTo>
                <a:cubicBezTo>
                  <a:pt x="1244462" y="849047"/>
                  <a:pt x="1249937" y="1035333"/>
                  <a:pt x="1089288" y="1159060"/>
                </a:cubicBezTo>
                <a:cubicBezTo>
                  <a:pt x="725317" y="1398970"/>
                  <a:pt x="361346" y="1647371"/>
                  <a:pt x="0" y="1887170"/>
                </a:cubicBezTo>
                <a:lnTo>
                  <a:pt x="0" y="1449913"/>
                </a:lnTo>
                <a:close/>
                <a:moveTo>
                  <a:pt x="4107638" y="609171"/>
                </a:moveTo>
                <a:lnTo>
                  <a:pt x="4358441" y="609171"/>
                </a:lnTo>
                <a:lnTo>
                  <a:pt x="4358441" y="984648"/>
                </a:lnTo>
                <a:cubicBezTo>
                  <a:pt x="4358441" y="1074636"/>
                  <a:pt x="4378606" y="1136917"/>
                  <a:pt x="4482781" y="1136917"/>
                </a:cubicBezTo>
                <a:cubicBezTo>
                  <a:pt x="4584163" y="1136917"/>
                  <a:pt x="4606898" y="1074636"/>
                  <a:pt x="4606898" y="984648"/>
                </a:cubicBezTo>
                <a:lnTo>
                  <a:pt x="4606898" y="609171"/>
                </a:lnTo>
                <a:lnTo>
                  <a:pt x="4858091" y="609171"/>
                </a:lnTo>
                <a:lnTo>
                  <a:pt x="4858091" y="1032295"/>
                </a:lnTo>
                <a:cubicBezTo>
                  <a:pt x="4858091" y="1263771"/>
                  <a:pt x="4694260" y="1337113"/>
                  <a:pt x="4482781" y="1337113"/>
                </a:cubicBezTo>
                <a:cubicBezTo>
                  <a:pt x="4271078" y="1337113"/>
                  <a:pt x="4107638" y="1263771"/>
                  <a:pt x="4107638" y="1032295"/>
                </a:cubicBezTo>
                <a:close/>
                <a:moveTo>
                  <a:pt x="3140070" y="601016"/>
                </a:moveTo>
                <a:lnTo>
                  <a:pt x="3187829" y="601016"/>
                </a:lnTo>
                <a:lnTo>
                  <a:pt x="3187829" y="840758"/>
                </a:lnTo>
                <a:cubicBezTo>
                  <a:pt x="3154091" y="820705"/>
                  <a:pt x="3120408" y="817968"/>
                  <a:pt x="3080861" y="817968"/>
                </a:cubicBezTo>
                <a:cubicBezTo>
                  <a:pt x="2942500" y="817968"/>
                  <a:pt x="2908762" y="908402"/>
                  <a:pt x="2908762" y="1029558"/>
                </a:cubicBezTo>
                <a:lnTo>
                  <a:pt x="2908762" y="1311642"/>
                </a:lnTo>
                <a:lnTo>
                  <a:pt x="2660362" y="1311642"/>
                </a:lnTo>
                <a:lnTo>
                  <a:pt x="2660362" y="609171"/>
                </a:lnTo>
                <a:lnTo>
                  <a:pt x="2908762" y="609171"/>
                </a:lnTo>
                <a:lnTo>
                  <a:pt x="2908762" y="725244"/>
                </a:lnTo>
                <a:lnTo>
                  <a:pt x="2911611" y="725244"/>
                </a:lnTo>
                <a:cubicBezTo>
                  <a:pt x="2959370" y="637323"/>
                  <a:pt x="3041202" y="601016"/>
                  <a:pt x="3140070" y="601016"/>
                </a:cubicBezTo>
                <a:close/>
                <a:moveTo>
                  <a:pt x="8443518" y="586884"/>
                </a:moveTo>
                <a:cubicBezTo>
                  <a:pt x="8632262" y="586884"/>
                  <a:pt x="8708620" y="705191"/>
                  <a:pt x="8708620" y="877234"/>
                </a:cubicBezTo>
                <a:lnTo>
                  <a:pt x="8708620" y="1311642"/>
                </a:lnTo>
                <a:lnTo>
                  <a:pt x="8457538" y="1311642"/>
                </a:lnTo>
                <a:lnTo>
                  <a:pt x="8457538" y="970405"/>
                </a:lnTo>
                <a:cubicBezTo>
                  <a:pt x="8457538" y="902649"/>
                  <a:pt x="8468989" y="784398"/>
                  <a:pt x="8344649" y="784398"/>
                </a:cubicBezTo>
                <a:cubicBezTo>
                  <a:pt x="8243267" y="784398"/>
                  <a:pt x="8215003" y="860309"/>
                  <a:pt x="8215003" y="947726"/>
                </a:cubicBezTo>
                <a:lnTo>
                  <a:pt x="8215003" y="1311642"/>
                </a:lnTo>
                <a:lnTo>
                  <a:pt x="7966714" y="1311642"/>
                </a:lnTo>
                <a:lnTo>
                  <a:pt x="7966714" y="609171"/>
                </a:lnTo>
                <a:lnTo>
                  <a:pt x="8215003" y="609171"/>
                </a:lnTo>
                <a:lnTo>
                  <a:pt x="8215003" y="699661"/>
                </a:lnTo>
                <a:lnTo>
                  <a:pt x="8217907" y="699661"/>
                </a:lnTo>
                <a:cubicBezTo>
                  <a:pt x="8274212" y="615092"/>
                  <a:pt x="8344649" y="586884"/>
                  <a:pt x="8443518" y="586884"/>
                </a:cubicBezTo>
                <a:close/>
                <a:moveTo>
                  <a:pt x="7591799" y="586884"/>
                </a:moveTo>
                <a:cubicBezTo>
                  <a:pt x="7780544" y="586884"/>
                  <a:pt x="7856511" y="705191"/>
                  <a:pt x="7856511" y="877234"/>
                </a:cubicBezTo>
                <a:lnTo>
                  <a:pt x="7856511" y="1311642"/>
                </a:lnTo>
                <a:lnTo>
                  <a:pt x="7605931" y="1311642"/>
                </a:lnTo>
                <a:lnTo>
                  <a:pt x="7605931" y="970405"/>
                </a:lnTo>
                <a:cubicBezTo>
                  <a:pt x="7605931" y="902649"/>
                  <a:pt x="7616656" y="784398"/>
                  <a:pt x="7492931" y="784398"/>
                </a:cubicBezTo>
                <a:cubicBezTo>
                  <a:pt x="7391046" y="784398"/>
                  <a:pt x="7362949" y="860309"/>
                  <a:pt x="7362949" y="947726"/>
                </a:cubicBezTo>
                <a:lnTo>
                  <a:pt x="7362949" y="1311642"/>
                </a:lnTo>
                <a:lnTo>
                  <a:pt x="7114828" y="1311642"/>
                </a:lnTo>
                <a:lnTo>
                  <a:pt x="7114828" y="609171"/>
                </a:lnTo>
                <a:lnTo>
                  <a:pt x="7362949" y="609171"/>
                </a:lnTo>
                <a:lnTo>
                  <a:pt x="7362949" y="699661"/>
                </a:lnTo>
                <a:lnTo>
                  <a:pt x="7366077" y="699661"/>
                </a:lnTo>
                <a:cubicBezTo>
                  <a:pt x="7422494" y="615092"/>
                  <a:pt x="7492931" y="586884"/>
                  <a:pt x="7591799" y="586884"/>
                </a:cubicBezTo>
                <a:close/>
                <a:moveTo>
                  <a:pt x="5427659" y="586884"/>
                </a:moveTo>
                <a:cubicBezTo>
                  <a:pt x="5529265" y="586884"/>
                  <a:pt x="5617129" y="629280"/>
                  <a:pt x="5667513" y="722004"/>
                </a:cubicBezTo>
                <a:cubicBezTo>
                  <a:pt x="5715830" y="631961"/>
                  <a:pt x="5808667" y="586884"/>
                  <a:pt x="5904687" y="586884"/>
                </a:cubicBezTo>
                <a:cubicBezTo>
                  <a:pt x="6085164" y="586884"/>
                  <a:pt x="6144429" y="702454"/>
                  <a:pt x="6144429" y="866230"/>
                </a:cubicBezTo>
                <a:lnTo>
                  <a:pt x="6144429" y="1311642"/>
                </a:lnTo>
                <a:lnTo>
                  <a:pt x="5896029" y="1311642"/>
                </a:lnTo>
                <a:lnTo>
                  <a:pt x="5896029" y="975935"/>
                </a:lnTo>
                <a:cubicBezTo>
                  <a:pt x="5896029" y="905386"/>
                  <a:pt x="5899212" y="784398"/>
                  <a:pt x="5794479" y="784398"/>
                </a:cubicBezTo>
                <a:cubicBezTo>
                  <a:pt x="5678964" y="784398"/>
                  <a:pt x="5673490" y="894605"/>
                  <a:pt x="5673490" y="975935"/>
                </a:cubicBezTo>
                <a:lnTo>
                  <a:pt x="5673490" y="1311642"/>
                </a:lnTo>
                <a:lnTo>
                  <a:pt x="5425089" y="1311642"/>
                </a:lnTo>
                <a:lnTo>
                  <a:pt x="5425089" y="975935"/>
                </a:lnTo>
                <a:cubicBezTo>
                  <a:pt x="5425089" y="899912"/>
                  <a:pt x="5425089" y="778477"/>
                  <a:pt x="5312368" y="778477"/>
                </a:cubicBezTo>
                <a:cubicBezTo>
                  <a:pt x="5202159" y="778477"/>
                  <a:pt x="5202159" y="899912"/>
                  <a:pt x="5202159" y="975935"/>
                </a:cubicBezTo>
                <a:lnTo>
                  <a:pt x="5202159" y="1311642"/>
                </a:lnTo>
                <a:lnTo>
                  <a:pt x="4954038" y="1311642"/>
                </a:lnTo>
                <a:lnTo>
                  <a:pt x="4954038" y="609171"/>
                </a:lnTo>
                <a:lnTo>
                  <a:pt x="5202159" y="609171"/>
                </a:lnTo>
                <a:lnTo>
                  <a:pt x="5202159" y="696924"/>
                </a:lnTo>
                <a:lnTo>
                  <a:pt x="5204840" y="696924"/>
                </a:lnTo>
                <a:cubicBezTo>
                  <a:pt x="5264497" y="620510"/>
                  <a:pt x="5337727" y="586884"/>
                  <a:pt x="5427659" y="586884"/>
                </a:cubicBezTo>
                <a:close/>
                <a:moveTo>
                  <a:pt x="6548025" y="586850"/>
                </a:moveTo>
                <a:cubicBezTo>
                  <a:pt x="6626729" y="586850"/>
                  <a:pt x="6711410" y="617795"/>
                  <a:pt x="6764978" y="676949"/>
                </a:cubicBezTo>
                <a:lnTo>
                  <a:pt x="6764978" y="609193"/>
                </a:lnTo>
                <a:lnTo>
                  <a:pt x="7013379" y="609193"/>
                </a:lnTo>
                <a:lnTo>
                  <a:pt x="7013379" y="1311609"/>
                </a:lnTo>
                <a:lnTo>
                  <a:pt x="6764978" y="1311609"/>
                </a:lnTo>
                <a:lnTo>
                  <a:pt x="6764978" y="1235530"/>
                </a:lnTo>
                <a:lnTo>
                  <a:pt x="6762297" y="1235530"/>
                </a:lnTo>
                <a:cubicBezTo>
                  <a:pt x="6717331" y="1306246"/>
                  <a:pt x="6632594" y="1337080"/>
                  <a:pt x="6550651" y="1337080"/>
                </a:cubicBezTo>
                <a:cubicBezTo>
                  <a:pt x="6341853" y="1337080"/>
                  <a:pt x="6195338" y="1162412"/>
                  <a:pt x="6195338" y="961826"/>
                </a:cubicBezTo>
                <a:cubicBezTo>
                  <a:pt x="6195338" y="758781"/>
                  <a:pt x="6339172" y="586850"/>
                  <a:pt x="6548025" y="586850"/>
                </a:cubicBezTo>
                <a:close/>
                <a:moveTo>
                  <a:pt x="3529318" y="586850"/>
                </a:moveTo>
                <a:cubicBezTo>
                  <a:pt x="3608301" y="586850"/>
                  <a:pt x="3692926" y="617795"/>
                  <a:pt x="3746494" y="676949"/>
                </a:cubicBezTo>
                <a:lnTo>
                  <a:pt x="3746494" y="609193"/>
                </a:lnTo>
                <a:lnTo>
                  <a:pt x="3994950" y="609193"/>
                </a:lnTo>
                <a:lnTo>
                  <a:pt x="3994950" y="1311609"/>
                </a:lnTo>
                <a:lnTo>
                  <a:pt x="3746494" y="1311609"/>
                </a:lnTo>
                <a:lnTo>
                  <a:pt x="3746494" y="1235530"/>
                </a:lnTo>
                <a:lnTo>
                  <a:pt x="3743701" y="1235530"/>
                </a:lnTo>
                <a:cubicBezTo>
                  <a:pt x="3698735" y="1306246"/>
                  <a:pt x="3614054" y="1337080"/>
                  <a:pt x="3532111" y="1337080"/>
                </a:cubicBezTo>
                <a:cubicBezTo>
                  <a:pt x="3323312" y="1337080"/>
                  <a:pt x="3176797" y="1162412"/>
                  <a:pt x="3176797" y="961826"/>
                </a:cubicBezTo>
                <a:cubicBezTo>
                  <a:pt x="3176797" y="758781"/>
                  <a:pt x="3320687" y="586850"/>
                  <a:pt x="3529318" y="586850"/>
                </a:cubicBezTo>
                <a:close/>
                <a:moveTo>
                  <a:pt x="1901492" y="586839"/>
                </a:moveTo>
                <a:cubicBezTo>
                  <a:pt x="1980753" y="586839"/>
                  <a:pt x="2059345" y="598178"/>
                  <a:pt x="2133078" y="631972"/>
                </a:cubicBezTo>
                <a:lnTo>
                  <a:pt x="2048397" y="789771"/>
                </a:lnTo>
                <a:cubicBezTo>
                  <a:pt x="2011643" y="770276"/>
                  <a:pt x="1957963" y="756144"/>
                  <a:pt x="1915623" y="756144"/>
                </a:cubicBezTo>
                <a:cubicBezTo>
                  <a:pt x="1887414" y="756144"/>
                  <a:pt x="1836751" y="770276"/>
                  <a:pt x="1836751" y="803903"/>
                </a:cubicBezTo>
                <a:cubicBezTo>
                  <a:pt x="1836751" y="852108"/>
                  <a:pt x="1915623" y="860319"/>
                  <a:pt x="1949697" y="866240"/>
                </a:cubicBezTo>
                <a:cubicBezTo>
                  <a:pt x="2065266" y="888584"/>
                  <a:pt x="2152740" y="945000"/>
                  <a:pt x="2152740" y="1074591"/>
                </a:cubicBezTo>
                <a:cubicBezTo>
                  <a:pt x="2152740" y="1261045"/>
                  <a:pt x="1986171" y="1337124"/>
                  <a:pt x="1822675" y="1337124"/>
                </a:cubicBezTo>
                <a:cubicBezTo>
                  <a:pt x="1720901" y="1337124"/>
                  <a:pt x="1622144" y="1308860"/>
                  <a:pt x="1537520" y="1255292"/>
                </a:cubicBezTo>
                <a:lnTo>
                  <a:pt x="1628065" y="1080456"/>
                </a:lnTo>
                <a:cubicBezTo>
                  <a:pt x="1678561" y="1116820"/>
                  <a:pt x="1763242" y="1153742"/>
                  <a:pt x="1825412" y="1153742"/>
                </a:cubicBezTo>
                <a:cubicBezTo>
                  <a:pt x="1856413" y="1153742"/>
                  <a:pt x="1904283" y="1136929"/>
                  <a:pt x="1904283" y="1100062"/>
                </a:cubicBezTo>
                <a:cubicBezTo>
                  <a:pt x="1904283" y="1043646"/>
                  <a:pt x="1825412" y="1040909"/>
                  <a:pt x="1746317" y="1021358"/>
                </a:cubicBezTo>
                <a:cubicBezTo>
                  <a:pt x="1670294" y="1001305"/>
                  <a:pt x="1591143" y="961814"/>
                  <a:pt x="1591143" y="834904"/>
                </a:cubicBezTo>
                <a:cubicBezTo>
                  <a:pt x="1591143" y="662861"/>
                  <a:pt x="1746317" y="586839"/>
                  <a:pt x="1901492" y="586839"/>
                </a:cubicBezTo>
                <a:close/>
                <a:moveTo>
                  <a:pt x="2256810" y="397715"/>
                </a:moveTo>
                <a:lnTo>
                  <a:pt x="2505210" y="397715"/>
                </a:lnTo>
                <a:lnTo>
                  <a:pt x="2505210" y="609193"/>
                </a:lnTo>
                <a:lnTo>
                  <a:pt x="2646252" y="609193"/>
                </a:lnTo>
                <a:lnTo>
                  <a:pt x="2646252" y="815365"/>
                </a:lnTo>
                <a:lnTo>
                  <a:pt x="2505210" y="815365"/>
                </a:lnTo>
                <a:lnTo>
                  <a:pt x="2505210" y="1311608"/>
                </a:lnTo>
                <a:lnTo>
                  <a:pt x="2256810" y="1311608"/>
                </a:lnTo>
                <a:lnTo>
                  <a:pt x="2256810" y="815365"/>
                </a:lnTo>
                <a:lnTo>
                  <a:pt x="2175424" y="815365"/>
                </a:lnTo>
                <a:lnTo>
                  <a:pt x="2175424" y="609193"/>
                </a:lnTo>
                <a:lnTo>
                  <a:pt x="2256810" y="609193"/>
                </a:lnTo>
                <a:close/>
                <a:moveTo>
                  <a:pt x="1337319" y="0"/>
                </a:moveTo>
                <a:lnTo>
                  <a:pt x="1337319" y="437200"/>
                </a:lnTo>
                <a:lnTo>
                  <a:pt x="203568" y="1196088"/>
                </a:lnTo>
                <a:cubicBezTo>
                  <a:pt x="93360" y="1038121"/>
                  <a:pt x="87831" y="852114"/>
                  <a:pt x="248534" y="727942"/>
                </a:cubicBezTo>
                <a:cubicBezTo>
                  <a:pt x="612449" y="488199"/>
                  <a:pt x="976420" y="239686"/>
                  <a:pt x="1337319" y="0"/>
                </a:cubicBezTo>
                <a:close/>
              </a:path>
            </a:pathLst>
          </a:custGeom>
          <a:solidFill>
            <a:srgbClr val="363939">
              <a:alpha val="100000"/>
            </a:srgbClr>
          </a:solidFill>
          <a:ln w="50800" cap="flat" cmpd="sng">
            <a:noFill/>
            <a:prstDash val="solid"/>
            <a:miter lim="800000"/>
          </a:ln>
        </p:spPr>
        <p:txBody>
          <a:bodyPr wrap="square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kt 8"/>
          <p:cNvPicPr>
            <a:picLocks noChangeAspect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118" y="1589"/>
            <a:ext cx="2116" cy="1587"/>
          </a:xfrm>
          <a:prstGeom prst="rect">
            <a:avLst/>
          </a:prstGeom>
          <a:noFill/>
        </p:spPr>
      </p:pic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576000" y="1368000"/>
            <a:ext cx="11040000" cy="4653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Textmasterformat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-4800" y="6408000"/>
            <a:ext cx="576000" cy="288000"/>
          </a:xfrm>
          <a:prstGeom prst="rect">
            <a:avLst/>
          </a:prstGeom>
          <a:solidFill>
            <a:schemeClr val="accent3"/>
          </a:solidFill>
        </p:spPr>
        <p:txBody>
          <a:bodyPr vert="horz" lIns="36000" tIns="0" rIns="36000" bIns="0" rtlCol="0" anchor="ctr" anchorCtr="0"/>
          <a:lstStyle>
            <a:lvl1pPr algn="ctr"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1A6AB51D-6EB0-4E57-9FF1-82A28F807C3B}" type="slidenum">
              <a:rPr lang="en-US" noProof="1" smtClean="0"/>
              <a:pPr/>
              <a:t>‹Nr.›</a:t>
            </a:fld>
            <a:endParaRPr lang="en-US" noProof="1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76000" y="6408000"/>
            <a:ext cx="5664000" cy="288000"/>
          </a:xfrm>
          <a:prstGeom prst="rect">
            <a:avLst/>
          </a:prstGeom>
          <a:noFill/>
        </p:spPr>
        <p:txBody>
          <a:bodyPr vert="horz" wrap="none" lIns="72000" tIns="0" rIns="0" bIns="0" rtlCol="0" anchor="ctr" anchorCtr="0"/>
          <a:lstStyle>
            <a:lvl1pPr algn="l">
              <a:defRPr sz="80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288000"/>
            <a:ext cx="11040000" cy="81121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lvl="0" algn="l"/>
            <a:r>
              <a:rPr lang="en-US" dirty="0" err="1"/>
              <a:t>Mastertitelformat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24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76" r:id="rId2"/>
    <p:sldLayoutId id="2147483770" r:id="rId3"/>
    <p:sldLayoutId id="2147483761" r:id="rId4"/>
    <p:sldLayoutId id="2147483775" r:id="rId5"/>
    <p:sldLayoutId id="2147483760" r:id="rId6"/>
    <p:sldLayoutId id="2147483762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74" r:id="rId13"/>
    <p:sldLayoutId id="2147483753" r:id="rId14"/>
    <p:sldLayoutId id="2147483726" r:id="rId15"/>
    <p:sldLayoutId id="2147483729" r:id="rId16"/>
    <p:sldLayoutId id="2147483771" r:id="rId17"/>
    <p:sldLayoutId id="2147483777" r:id="rId18"/>
    <p:sldLayoutId id="2147483773" r:id="rId19"/>
    <p:sldLayoutId id="2147483778" r:id="rId20"/>
    <p:sldLayoutId id="2147483779" r:id="rId21"/>
    <p:sldLayoutId id="2147483780" r:id="rId22"/>
  </p:sldLayoutIdLst>
  <p:hf hdr="0" dt="0"/>
  <p:txStyles>
    <p:titleStyle>
      <a:lvl1pPr marL="0" indent="0" algn="ctr" defTabSz="457200" rtl="0" eaLnBrk="1" latinLnBrk="0" hangingPunct="1">
        <a:spcBef>
          <a:spcPct val="0"/>
        </a:spcBef>
        <a:buClr>
          <a:schemeClr val="tx1"/>
        </a:buClr>
        <a:buNone/>
        <a:tabLst/>
        <a:defRPr lang="en-US" sz="2800" b="1" kern="1200" baseline="0" smtClean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3525" indent="-263525" algn="l" defTabSz="457200" rtl="0" eaLnBrk="1" latinLnBrk="0" hangingPunct="1">
        <a:lnSpc>
          <a:spcPct val="120000"/>
        </a:lnSpc>
        <a:spcBef>
          <a:spcPts val="6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§"/>
        <a:defRPr lang="de-DE" sz="2000" b="0" i="0" kern="1200" baseline="0" smtClean="0">
          <a:solidFill>
            <a:schemeClr val="tx1"/>
          </a:solidFill>
          <a:latin typeface="Arial"/>
          <a:ea typeface="+mn-ea"/>
          <a:cs typeface="Arial"/>
        </a:defRPr>
      </a:lvl1pPr>
      <a:lvl2pPr marL="539750" indent="-2762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tx1"/>
          </a:solidFill>
          <a:latin typeface="Arial"/>
          <a:ea typeface="+mn-ea"/>
          <a:cs typeface="Arial"/>
        </a:defRPr>
      </a:lvl2pPr>
      <a:lvl3pPr marL="803275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tx1"/>
          </a:solidFill>
          <a:latin typeface="Arial"/>
          <a:ea typeface="+mn-ea"/>
          <a:cs typeface="Arial"/>
        </a:defRPr>
      </a:lvl3pPr>
      <a:lvl4pPr marL="1081088" indent="-277813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§"/>
        <a:defRPr lang="de-DE" sz="1800" b="0" i="0" kern="1200" baseline="0" smtClean="0">
          <a:solidFill>
            <a:schemeClr val="tx1"/>
          </a:solidFill>
          <a:latin typeface="Arial"/>
          <a:ea typeface="+mn-ea"/>
          <a:cs typeface="Arial"/>
        </a:defRPr>
      </a:lvl4pPr>
      <a:lvl5pPr marL="1344613" indent="-263525" algn="l" defTabSz="4572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§"/>
        <a:defRPr lang="de-DE" sz="1800" kern="1200" baseline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67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3" userDrawn="1">
          <p15:clr>
            <a:srgbClr val="F26B43"/>
          </p15:clr>
        </p15:guide>
        <p15:guide id="4" pos="7317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orient="horz" pos="859" userDrawn="1">
          <p15:clr>
            <a:srgbClr val="F26B43"/>
          </p15:clr>
        </p15:guide>
        <p15:guide id="8" orient="horz" pos="4144" userDrawn="1">
          <p15:clr>
            <a:srgbClr val="F26B43"/>
          </p15:clr>
        </p15:guide>
        <p15:guide id="9" orient="horz" pos="4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4.emf"/><Relationship Id="rId2" Type="http://schemas.openxmlformats.org/officeDocument/2006/relationships/tags" Target="../tags/tag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4720" y="4097417"/>
            <a:ext cx="12192000" cy="119717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Straumann </a:t>
            </a:r>
            <a:r>
              <a:rPr lang="en-US" sz="4400" dirty="0" err="1"/>
              <a:t>Emdogain</a:t>
            </a:r>
            <a:r>
              <a:rPr lang="en-US" sz="4400" baseline="30000" dirty="0"/>
              <a:t>® </a:t>
            </a:r>
            <a:r>
              <a:rPr lang="en-US" sz="4400" dirty="0" err="1"/>
              <a:t>zur</a:t>
            </a:r>
            <a:r>
              <a:rPr lang="en-US" sz="4400" dirty="0"/>
              <a:t> </a:t>
            </a:r>
            <a:r>
              <a:rPr lang="en-US" sz="4400" dirty="0" err="1"/>
              <a:t>Wundheilung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7B4F283-8992-4FDD-8DB9-FD77AD34D9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83A943A-1D1B-4B53-9043-A4AA32F814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5CBB436-DFA4-4A6B-9B23-0AE56376E8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48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sz="quarter" idx="12"/>
          </p:nvPr>
        </p:nvSpPr>
        <p:spPr>
          <a:xfrm>
            <a:off x="571200" y="1431236"/>
            <a:ext cx="11040000" cy="4644000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dirty="0"/>
              <a:t>Stimulation von </a:t>
            </a:r>
            <a:r>
              <a:rPr lang="en-US" dirty="0" err="1"/>
              <a:t>Zellen</a:t>
            </a:r>
            <a:r>
              <a:rPr lang="en-US" dirty="0"/>
              <a:t>, die </a:t>
            </a:r>
            <a:r>
              <a:rPr lang="en-US" dirty="0" err="1"/>
              <a:t>essentiell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die </a:t>
            </a:r>
            <a:r>
              <a:rPr lang="en-US" dirty="0" err="1"/>
              <a:t>Wundheilung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 (</a:t>
            </a:r>
            <a:r>
              <a:rPr lang="en-US" b="1" dirty="0" err="1"/>
              <a:t>Fibroblasten</a:t>
            </a:r>
            <a:r>
              <a:rPr lang="en-US" dirty="0"/>
              <a:t>)</a:t>
            </a:r>
            <a:r>
              <a:rPr lang="en-US" baseline="30000" dirty="0"/>
              <a:t>1</a:t>
            </a:r>
            <a:r>
              <a:rPr lang="en-US" dirty="0"/>
              <a:t>: </a:t>
            </a:r>
          </a:p>
          <a:p>
            <a:pPr marL="330200" indent="-342900">
              <a:buFont typeface="+mj-lt"/>
              <a:buAutoNum type="arabicPeriod"/>
            </a:pPr>
            <a:r>
              <a:rPr lang="en-US" b="1" dirty="0"/>
              <a:t>Migration and Proliferation</a:t>
            </a:r>
            <a:r>
              <a:rPr lang="en-US" b="1" baseline="30000" dirty="0"/>
              <a:t>1,2</a:t>
            </a:r>
          </a:p>
          <a:p>
            <a:pPr marL="330200" indent="-342900">
              <a:buFont typeface="+mj-lt"/>
              <a:buAutoNum type="arabicPeriod"/>
            </a:pPr>
            <a:r>
              <a:rPr lang="en-US" dirty="0" err="1"/>
              <a:t>Produktion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b="1" dirty="0" err="1"/>
              <a:t>extracellulären</a:t>
            </a:r>
            <a:r>
              <a:rPr lang="en-US" b="1" dirty="0"/>
              <a:t> Matrix </a:t>
            </a:r>
            <a:r>
              <a:rPr lang="en-US" dirty="0"/>
              <a:t>(</a:t>
            </a:r>
            <a:r>
              <a:rPr lang="en-US" dirty="0" err="1"/>
              <a:t>z.B</a:t>
            </a:r>
            <a:r>
              <a:rPr lang="en-US" dirty="0"/>
              <a:t>. </a:t>
            </a:r>
            <a:r>
              <a:rPr lang="en-US" dirty="0" err="1"/>
              <a:t>Kollagen</a:t>
            </a:r>
            <a:r>
              <a:rPr lang="en-US" dirty="0"/>
              <a:t>)</a:t>
            </a:r>
            <a:r>
              <a:rPr lang="en-US" baseline="30000" dirty="0"/>
              <a:t>3,4</a:t>
            </a:r>
            <a:endParaRPr lang="en-US" dirty="0"/>
          </a:p>
          <a:p>
            <a:pPr marL="330200" indent="-342900">
              <a:buFont typeface="+mj-lt"/>
              <a:buAutoNum type="arabicPeriod"/>
            </a:pPr>
            <a:r>
              <a:rPr lang="en-US" dirty="0" err="1"/>
              <a:t>Produktion</a:t>
            </a:r>
            <a:r>
              <a:rPr lang="en-US" dirty="0"/>
              <a:t> von </a:t>
            </a:r>
            <a:r>
              <a:rPr lang="en-US" b="1" dirty="0" err="1"/>
              <a:t>Wachstumsfaktoren</a:t>
            </a:r>
            <a:r>
              <a:rPr lang="en-US" b="1" dirty="0"/>
              <a:t> </a:t>
            </a:r>
            <a:r>
              <a:rPr lang="en-US" dirty="0"/>
              <a:t>wie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Transforming Growth Factor β (TGF-β) </a:t>
            </a:r>
          </a:p>
          <a:p>
            <a:pPr lvl="2"/>
            <a:r>
              <a:rPr lang="en-US" dirty="0"/>
              <a:t>Vascular Endothelial Growth Factor (VEGF)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stimuliert</a:t>
            </a:r>
            <a:r>
              <a:rPr lang="en-US" dirty="0"/>
              <a:t> </a:t>
            </a:r>
            <a:r>
              <a:rPr lang="en-US" dirty="0" err="1"/>
              <a:t>Emdogain</a:t>
            </a:r>
            <a:r>
              <a:rPr lang="en-US" baseline="30000" dirty="0"/>
              <a:t>®</a:t>
            </a:r>
            <a:r>
              <a:rPr lang="en-US" dirty="0"/>
              <a:t> die </a:t>
            </a:r>
            <a:r>
              <a:rPr lang="en-US" dirty="0" err="1"/>
              <a:t>Wundheilung</a:t>
            </a:r>
            <a:r>
              <a:rPr lang="en-US" dirty="0"/>
              <a:t>?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defRPr/>
            </a:pPr>
            <a:fld id="{1A6AB51D-6EB0-4E57-9FF1-82A28F807C3B}" type="slidenum">
              <a:rPr lang="en-US">
                <a:solidFill>
                  <a:srgbClr val="58585A"/>
                </a:solidFill>
              </a:rPr>
              <a:pPr algn="l">
                <a:defRPr/>
              </a:pPr>
              <a:t>2</a:t>
            </a:fld>
            <a:endParaRPr lang="en-US">
              <a:solidFill>
                <a:srgbClr val="58585A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sz="quarter" idx="18"/>
          </p:nvPr>
        </p:nvSpPr>
        <p:spPr>
          <a:xfrm>
            <a:off x="1128375" y="4998294"/>
            <a:ext cx="3960283" cy="288925"/>
          </a:xfrm>
        </p:spPr>
        <p:txBody>
          <a:bodyPr/>
          <a:lstStyle/>
          <a:p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 err="1"/>
              <a:t>Zeldich</a:t>
            </a:r>
            <a:r>
              <a:rPr lang="en-US" dirty="0"/>
              <a:t> et al (2007) Enamel matrix derivative stimulates human gingival fibroblast proliferation via ERK. J Dent Res. 2007 Jan;86(1):41-6.</a:t>
            </a:r>
          </a:p>
          <a:p>
            <a:r>
              <a:rPr lang="en-US" baseline="30000" dirty="0"/>
              <a:t>2</a:t>
            </a:r>
            <a:r>
              <a:rPr lang="en-US" dirty="0"/>
              <a:t> Hoang AM e al (2000) In vitro wound healing responses to enamel matrix derivative. J </a:t>
            </a:r>
            <a:r>
              <a:rPr lang="en-US" dirty="0" err="1"/>
              <a:t>Periodontol</a:t>
            </a:r>
            <a:r>
              <a:rPr lang="en-US" dirty="0"/>
              <a:t>. 2000 Aug;71(8):1270-7.</a:t>
            </a:r>
          </a:p>
          <a:p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Zeldich</a:t>
            </a:r>
            <a:r>
              <a:rPr lang="en-US" dirty="0"/>
              <a:t> E et al (2007) Enamel matrix derivative protects human gingival fibroblasts from TNF-induced apoptosis by inhibiting caspase activation. J Cell Physiol. 2007 Dec;213(3):750-8.</a:t>
            </a:r>
          </a:p>
          <a:p>
            <a:r>
              <a:rPr lang="en-US" baseline="30000" dirty="0"/>
              <a:t>4</a:t>
            </a:r>
            <a:r>
              <a:rPr lang="en-US" dirty="0"/>
              <a:t> </a:t>
            </a:r>
            <a:r>
              <a:rPr lang="en-US" dirty="0" err="1"/>
              <a:t>Tonetti</a:t>
            </a:r>
            <a:r>
              <a:rPr lang="en-US" dirty="0"/>
              <a:t> et al (2004) Gene expression profiles of periodontal ligament cells treated with enamel matrix proteins </a:t>
            </a:r>
            <a:r>
              <a:rPr lang="de-CH" dirty="0"/>
              <a:t>in vitro: </a:t>
            </a:r>
            <a:r>
              <a:rPr lang="de-CH" dirty="0" err="1"/>
              <a:t>analysis</a:t>
            </a:r>
            <a:r>
              <a:rPr lang="de-CH" dirty="0"/>
              <a:t> </a:t>
            </a:r>
            <a:r>
              <a:rPr lang="de-CH" dirty="0" err="1"/>
              <a:t>using</a:t>
            </a:r>
            <a:r>
              <a:rPr lang="de-CH" dirty="0"/>
              <a:t> </a:t>
            </a:r>
            <a:r>
              <a:rPr lang="de-CH" dirty="0" err="1"/>
              <a:t>cDNA</a:t>
            </a:r>
            <a:r>
              <a:rPr lang="de-CH" dirty="0"/>
              <a:t> </a:t>
            </a:r>
            <a:r>
              <a:rPr lang="de-CH" dirty="0" err="1"/>
              <a:t>arrays</a:t>
            </a:r>
            <a:r>
              <a:rPr lang="de-CH" dirty="0"/>
              <a:t>. </a:t>
            </a:r>
            <a:r>
              <a:rPr lang="de-CH" dirty="0" err="1"/>
              <a:t>Parkar</a:t>
            </a:r>
            <a:r>
              <a:rPr lang="de-CH" dirty="0"/>
              <a:t> MH, </a:t>
            </a:r>
            <a:r>
              <a:rPr lang="de-CH" dirty="0" err="1"/>
              <a:t>Tonetti</a:t>
            </a:r>
            <a:r>
              <a:rPr lang="de-CH" dirty="0"/>
              <a:t> M. J </a:t>
            </a:r>
            <a:r>
              <a:rPr lang="de-CH" dirty="0" err="1"/>
              <a:t>Periodontol</a:t>
            </a:r>
            <a:r>
              <a:rPr lang="de-CH" dirty="0"/>
              <a:t>. Nov;75(11):1539-46.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3344" y="3293830"/>
            <a:ext cx="3848048" cy="201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686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stimuliert</a:t>
            </a:r>
            <a:r>
              <a:rPr lang="en-US" dirty="0"/>
              <a:t> </a:t>
            </a:r>
            <a:r>
              <a:rPr lang="en-US" dirty="0" err="1"/>
              <a:t>Emdogain</a:t>
            </a:r>
            <a:r>
              <a:rPr lang="en-US" baseline="30000" dirty="0"/>
              <a:t>®</a:t>
            </a:r>
            <a:r>
              <a:rPr lang="en-US" dirty="0"/>
              <a:t> die </a:t>
            </a:r>
            <a:r>
              <a:rPr lang="en-US" dirty="0" err="1"/>
              <a:t>Wundheilung</a:t>
            </a:r>
            <a:r>
              <a:rPr lang="en-US" dirty="0"/>
              <a:t>?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quarter" idx="12"/>
          </p:nvPr>
        </p:nvSpPr>
        <p:spPr>
          <a:xfrm>
            <a:off x="576000" y="1262694"/>
            <a:ext cx="11040000" cy="4644000"/>
          </a:xfrm>
        </p:spPr>
        <p:txBody>
          <a:bodyPr/>
          <a:lstStyle/>
          <a:p>
            <a:r>
              <a:rPr lang="en-US" b="1" dirty="0" err="1"/>
              <a:t>Beschleunigt</a:t>
            </a:r>
            <a:r>
              <a:rPr lang="en-US" b="1" dirty="0"/>
              <a:t> den </a:t>
            </a:r>
            <a:r>
              <a:rPr lang="en-US" b="1" dirty="0" err="1"/>
              <a:t>Wundverschluss</a:t>
            </a:r>
            <a:r>
              <a:rPr lang="en-US" b="1" dirty="0"/>
              <a:t> </a:t>
            </a:r>
            <a:r>
              <a:rPr lang="en-US" dirty="0"/>
              <a:t>und die Re-</a:t>
            </a:r>
            <a:r>
              <a:rPr lang="en-US" dirty="0" err="1"/>
              <a:t>Epithelialisierung</a:t>
            </a:r>
            <a:r>
              <a:rPr lang="en-US" dirty="0"/>
              <a:t> um 70 % in der </a:t>
            </a:r>
            <a:r>
              <a:rPr lang="en-US" dirty="0" err="1"/>
              <a:t>frühen</a:t>
            </a:r>
            <a:r>
              <a:rPr lang="en-US" dirty="0"/>
              <a:t> Heilungsphase</a:t>
            </a:r>
            <a:r>
              <a:rPr lang="en-US" baseline="30000" dirty="0"/>
              <a:t>1</a:t>
            </a:r>
          </a:p>
          <a:p>
            <a:r>
              <a:rPr lang="en-US" dirty="0" err="1"/>
              <a:t>verdoppelt</a:t>
            </a:r>
            <a:r>
              <a:rPr lang="en-US" dirty="0"/>
              <a:t> die </a:t>
            </a:r>
            <a:r>
              <a:rPr lang="en-US" b="1" dirty="0" err="1"/>
              <a:t>Geschwindigkeit</a:t>
            </a:r>
            <a:r>
              <a:rPr lang="en-US" b="1" dirty="0"/>
              <a:t> des </a:t>
            </a:r>
            <a:r>
              <a:rPr lang="en-US" b="1" dirty="0" err="1"/>
              <a:t>Weichgewebeaufbaus</a:t>
            </a:r>
            <a:r>
              <a:rPr lang="en-US" b="1" dirty="0"/>
              <a:t> (</a:t>
            </a:r>
            <a:r>
              <a:rPr lang="en-US" b="1" dirty="0" err="1"/>
              <a:t>Dicke</a:t>
            </a:r>
            <a:r>
              <a:rPr lang="en-US" b="1" dirty="0"/>
              <a:t>)</a:t>
            </a:r>
            <a:r>
              <a:rPr lang="en-US" baseline="30000" dirty="0"/>
              <a:t>2,3</a:t>
            </a:r>
          </a:p>
          <a:p>
            <a:r>
              <a:rPr lang="en-US" dirty="0" err="1"/>
              <a:t>Verbessert</a:t>
            </a:r>
            <a:r>
              <a:rPr lang="en-US" dirty="0"/>
              <a:t> </a:t>
            </a:r>
            <a:r>
              <a:rPr lang="en-US" dirty="0" err="1"/>
              <a:t>signifikant</a:t>
            </a:r>
            <a:r>
              <a:rPr lang="en-US" dirty="0"/>
              <a:t> </a:t>
            </a:r>
            <a:r>
              <a:rPr lang="en-US" b="1" dirty="0" err="1"/>
              <a:t>Keratinisierung</a:t>
            </a:r>
            <a:r>
              <a:rPr lang="en-US" b="1" dirty="0"/>
              <a:t> </a:t>
            </a:r>
            <a:r>
              <a:rPr lang="en-US" dirty="0"/>
              <a:t>in der </a:t>
            </a:r>
            <a:r>
              <a:rPr lang="en-US" dirty="0" err="1"/>
              <a:t>frühen</a:t>
            </a:r>
            <a:r>
              <a:rPr lang="en-US" dirty="0"/>
              <a:t> Heilungsphase</a:t>
            </a:r>
            <a:r>
              <a:rPr lang="en-US" baseline="30000" dirty="0"/>
              <a:t>4,5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defRPr/>
            </a:pPr>
            <a:fld id="{1A6AB51D-6EB0-4E57-9FF1-82A28F807C3B}" type="slidenum">
              <a:rPr lang="en-US">
                <a:solidFill>
                  <a:srgbClr val="58585A"/>
                </a:solidFill>
              </a:rPr>
              <a:pPr algn="l">
                <a:defRPr/>
              </a:pPr>
              <a:t>3</a:t>
            </a:fld>
            <a:endParaRPr lang="en-US">
              <a:solidFill>
                <a:srgbClr val="58585A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sz="quarter" idx="18"/>
          </p:nvPr>
        </p:nvSpPr>
        <p:spPr>
          <a:xfrm>
            <a:off x="1127448" y="4498294"/>
            <a:ext cx="3960283" cy="288925"/>
          </a:xfrm>
        </p:spPr>
        <p:txBody>
          <a:bodyPr/>
          <a:lstStyle/>
          <a:p>
            <a:r>
              <a:rPr lang="de-CH" baseline="30000" dirty="0"/>
              <a:t>1</a:t>
            </a:r>
            <a:r>
              <a:rPr lang="de-CH" dirty="0"/>
              <a:t>Villa et al. (2015) A </a:t>
            </a:r>
            <a:r>
              <a:rPr lang="de-CH" dirty="0" err="1"/>
              <a:t>Proline</a:t>
            </a:r>
            <a:r>
              <a:rPr lang="de-CH" dirty="0"/>
              <a:t>-Rich Peptide </a:t>
            </a:r>
            <a:r>
              <a:rPr lang="de-CH" dirty="0" err="1"/>
              <a:t>Mimic</a:t>
            </a:r>
            <a:r>
              <a:rPr lang="de-CH" dirty="0"/>
              <a:t> </a:t>
            </a:r>
            <a:r>
              <a:rPr lang="de-CH" dirty="0" err="1"/>
              <a:t>Effects</a:t>
            </a:r>
            <a:r>
              <a:rPr lang="de-CH" dirty="0"/>
              <a:t> of EMD in Rat Oral </a:t>
            </a:r>
            <a:r>
              <a:rPr lang="de-CH" dirty="0" err="1"/>
              <a:t>Mucosal</a:t>
            </a:r>
            <a:r>
              <a:rPr lang="de-CH" dirty="0"/>
              <a:t> </a:t>
            </a:r>
            <a:r>
              <a:rPr lang="de-CH" dirty="0" err="1"/>
              <a:t>Incisional</a:t>
            </a:r>
            <a:r>
              <a:rPr lang="de-CH" dirty="0"/>
              <a:t> </a:t>
            </a:r>
            <a:r>
              <a:rPr lang="de-CH" dirty="0" err="1"/>
              <a:t>Wound</a:t>
            </a:r>
            <a:r>
              <a:rPr lang="de-CH" dirty="0"/>
              <a:t> Healing. J </a:t>
            </a:r>
            <a:r>
              <a:rPr lang="de-CH" dirty="0" err="1"/>
              <a:t>Periodontol</a:t>
            </a:r>
            <a:r>
              <a:rPr lang="de-CH" dirty="0"/>
              <a:t>. 2015 Dec;86(12):1386-95. </a:t>
            </a:r>
          </a:p>
          <a:p>
            <a:r>
              <a:rPr lang="de-CH" baseline="30000" dirty="0"/>
              <a:t>2</a:t>
            </a:r>
            <a:r>
              <a:rPr lang="de-CH" dirty="0"/>
              <a:t>Tonetti et al (2004). Healing, post-operative </a:t>
            </a:r>
            <a:r>
              <a:rPr lang="de-CH" dirty="0" err="1"/>
              <a:t>morbidity</a:t>
            </a:r>
            <a:r>
              <a:rPr lang="de-CH" dirty="0"/>
              <a:t> and patient </a:t>
            </a:r>
            <a:r>
              <a:rPr lang="de-CH" dirty="0" err="1"/>
              <a:t>perception</a:t>
            </a:r>
            <a:r>
              <a:rPr lang="de-CH" dirty="0"/>
              <a:t> of </a:t>
            </a:r>
            <a:r>
              <a:rPr lang="de-CH" dirty="0" err="1"/>
              <a:t>outcomes</a:t>
            </a:r>
            <a:r>
              <a:rPr lang="de-CH" dirty="0"/>
              <a:t> </a:t>
            </a:r>
            <a:r>
              <a:rPr lang="de-CH" dirty="0" err="1"/>
              <a:t>following</a:t>
            </a:r>
            <a:r>
              <a:rPr lang="de-CH" dirty="0"/>
              <a:t> regenerative </a:t>
            </a:r>
            <a:r>
              <a:rPr lang="de-CH" dirty="0" err="1"/>
              <a:t>therapy</a:t>
            </a:r>
            <a:r>
              <a:rPr lang="de-CH" dirty="0"/>
              <a:t> of </a:t>
            </a:r>
            <a:r>
              <a:rPr lang="de-CH" dirty="0" err="1"/>
              <a:t>deep</a:t>
            </a:r>
            <a:r>
              <a:rPr lang="de-CH" dirty="0"/>
              <a:t> </a:t>
            </a:r>
            <a:r>
              <a:rPr lang="de-CH" dirty="0" err="1"/>
              <a:t>intrabony</a:t>
            </a:r>
            <a:r>
              <a:rPr lang="de-CH" dirty="0"/>
              <a:t> </a:t>
            </a:r>
            <a:r>
              <a:rPr lang="de-CH" dirty="0" err="1"/>
              <a:t>defects</a:t>
            </a:r>
            <a:r>
              <a:rPr lang="de-CH" dirty="0"/>
              <a:t>.  J Clin </a:t>
            </a:r>
            <a:r>
              <a:rPr lang="de-CH" dirty="0" err="1"/>
              <a:t>Periodontol</a:t>
            </a:r>
            <a:r>
              <a:rPr lang="de-CH" dirty="0"/>
              <a:t>. 2004 Dec;31(12):1092-8. </a:t>
            </a:r>
          </a:p>
          <a:p>
            <a:r>
              <a:rPr lang="de-CH" baseline="30000" dirty="0"/>
              <a:t>3</a:t>
            </a:r>
            <a:r>
              <a:rPr lang="de-CH" dirty="0"/>
              <a:t>Al-Hezaimi  et al (2012) The </a:t>
            </a:r>
            <a:r>
              <a:rPr lang="de-CH" dirty="0" err="1"/>
              <a:t>effect</a:t>
            </a:r>
            <a:r>
              <a:rPr lang="de-CH" dirty="0"/>
              <a:t> of </a:t>
            </a:r>
            <a:r>
              <a:rPr lang="de-CH" dirty="0" err="1"/>
              <a:t>enamel</a:t>
            </a:r>
            <a:r>
              <a:rPr lang="de-CH" dirty="0"/>
              <a:t> </a:t>
            </a:r>
            <a:r>
              <a:rPr lang="de-CH" dirty="0" err="1"/>
              <a:t>matrix</a:t>
            </a:r>
            <a:r>
              <a:rPr lang="de-CH" dirty="0"/>
              <a:t> </a:t>
            </a:r>
            <a:r>
              <a:rPr lang="de-CH" dirty="0" err="1"/>
              <a:t>protein</a:t>
            </a:r>
            <a:r>
              <a:rPr lang="de-CH" dirty="0"/>
              <a:t> on </a:t>
            </a:r>
            <a:r>
              <a:rPr lang="de-CH" dirty="0" err="1"/>
              <a:t>gingival</a:t>
            </a:r>
            <a:r>
              <a:rPr lang="de-CH" dirty="0"/>
              <a:t> tissue </a:t>
            </a:r>
            <a:r>
              <a:rPr lang="de-CH" dirty="0" err="1"/>
              <a:t>thickness</a:t>
            </a:r>
            <a:r>
              <a:rPr lang="de-CH" dirty="0"/>
              <a:t> in vivo. </a:t>
            </a:r>
            <a:r>
              <a:rPr lang="de-CH" dirty="0" err="1"/>
              <a:t>Odontology</a:t>
            </a:r>
            <a:r>
              <a:rPr lang="de-CH" dirty="0"/>
              <a:t>. 2012 Jan;100(1):61-6. </a:t>
            </a:r>
          </a:p>
          <a:p>
            <a:r>
              <a:rPr lang="de-CH" baseline="30000" dirty="0"/>
              <a:t>4</a:t>
            </a:r>
            <a:r>
              <a:rPr lang="de-CH" dirty="0"/>
              <a:t>Shin et al (2007) A </a:t>
            </a:r>
            <a:r>
              <a:rPr lang="de-CH" dirty="0" err="1"/>
              <a:t>comparative</a:t>
            </a:r>
            <a:r>
              <a:rPr lang="de-CH" dirty="0"/>
              <a:t> </a:t>
            </a:r>
            <a:r>
              <a:rPr lang="de-CH" dirty="0" err="1"/>
              <a:t>study</a:t>
            </a:r>
            <a:r>
              <a:rPr lang="de-CH" dirty="0"/>
              <a:t> of </a:t>
            </a:r>
            <a:r>
              <a:rPr lang="de-CH" dirty="0" err="1"/>
              <a:t>root</a:t>
            </a:r>
            <a:r>
              <a:rPr lang="de-CH" dirty="0"/>
              <a:t> </a:t>
            </a:r>
            <a:r>
              <a:rPr lang="de-CH" dirty="0" err="1"/>
              <a:t>coverage</a:t>
            </a:r>
            <a:r>
              <a:rPr lang="de-CH" dirty="0"/>
              <a:t> </a:t>
            </a:r>
            <a:r>
              <a:rPr lang="de-CH" dirty="0" err="1"/>
              <a:t>using</a:t>
            </a:r>
            <a:r>
              <a:rPr lang="de-CH" dirty="0"/>
              <a:t> </a:t>
            </a:r>
            <a:r>
              <a:rPr lang="de-CH" dirty="0" err="1"/>
              <a:t>acellular</a:t>
            </a:r>
            <a:r>
              <a:rPr lang="de-CH" dirty="0"/>
              <a:t> dermal </a:t>
            </a:r>
            <a:r>
              <a:rPr lang="de-CH" dirty="0" err="1"/>
              <a:t>matrix</a:t>
            </a:r>
            <a:r>
              <a:rPr lang="de-CH" dirty="0"/>
              <a:t> with and </a:t>
            </a:r>
            <a:r>
              <a:rPr lang="de-CH" dirty="0" err="1"/>
              <a:t>without</a:t>
            </a:r>
            <a:r>
              <a:rPr lang="de-CH" dirty="0"/>
              <a:t> </a:t>
            </a:r>
            <a:r>
              <a:rPr lang="de-CH" dirty="0" err="1"/>
              <a:t>enamel</a:t>
            </a:r>
            <a:r>
              <a:rPr lang="de-CH" dirty="0"/>
              <a:t> </a:t>
            </a:r>
            <a:r>
              <a:rPr lang="de-CH" dirty="0" err="1"/>
              <a:t>matrix</a:t>
            </a:r>
            <a:r>
              <a:rPr lang="de-CH" dirty="0"/>
              <a:t> derivative.  J </a:t>
            </a:r>
            <a:r>
              <a:rPr lang="de-CH" dirty="0" err="1"/>
              <a:t>Periodontol</a:t>
            </a:r>
            <a:r>
              <a:rPr lang="de-CH" dirty="0"/>
              <a:t>. 2007 Mar;78(3):411-21. </a:t>
            </a:r>
          </a:p>
          <a:p>
            <a:r>
              <a:rPr lang="de-CH" baseline="30000" dirty="0"/>
              <a:t>5</a:t>
            </a:r>
            <a:r>
              <a:rPr lang="de-CH" dirty="0"/>
              <a:t>Pilloni et al (2006). Root </a:t>
            </a:r>
            <a:r>
              <a:rPr lang="de-CH" dirty="0" err="1"/>
              <a:t>coverage</a:t>
            </a:r>
            <a:r>
              <a:rPr lang="de-CH" dirty="0"/>
              <a:t> with a coronally </a:t>
            </a:r>
            <a:r>
              <a:rPr lang="de-CH" dirty="0" err="1"/>
              <a:t>positioned</a:t>
            </a:r>
            <a:r>
              <a:rPr lang="de-CH" dirty="0"/>
              <a:t> </a:t>
            </a:r>
            <a:r>
              <a:rPr lang="de-CH" dirty="0" err="1"/>
              <a:t>flap</a:t>
            </a:r>
            <a:r>
              <a:rPr lang="de-CH" dirty="0"/>
              <a:t> used in </a:t>
            </a:r>
            <a:r>
              <a:rPr lang="de-CH" dirty="0" err="1"/>
              <a:t>combination</a:t>
            </a:r>
            <a:r>
              <a:rPr lang="de-CH" dirty="0"/>
              <a:t> with </a:t>
            </a:r>
            <a:r>
              <a:rPr lang="de-CH" dirty="0" err="1"/>
              <a:t>enamel</a:t>
            </a:r>
            <a:r>
              <a:rPr lang="de-CH" dirty="0"/>
              <a:t> </a:t>
            </a:r>
            <a:r>
              <a:rPr lang="de-CH" dirty="0" err="1"/>
              <a:t>matrix</a:t>
            </a:r>
            <a:r>
              <a:rPr lang="de-CH" dirty="0"/>
              <a:t> derivative: 18-month clinical </a:t>
            </a:r>
            <a:r>
              <a:rPr lang="de-CH" dirty="0" err="1"/>
              <a:t>evaluation</a:t>
            </a:r>
            <a:r>
              <a:rPr lang="de-CH" dirty="0"/>
              <a:t>.  J </a:t>
            </a:r>
            <a:r>
              <a:rPr lang="de-CH" dirty="0" err="1"/>
              <a:t>Periodontol</a:t>
            </a:r>
            <a:r>
              <a:rPr lang="de-CH" dirty="0"/>
              <a:t>. 2006 Dec;77(12):2031-9.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3519" y="3358231"/>
            <a:ext cx="5135692" cy="2569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989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stimuliert</a:t>
            </a:r>
            <a:r>
              <a:rPr lang="en-US" dirty="0"/>
              <a:t> </a:t>
            </a:r>
            <a:r>
              <a:rPr lang="en-US" dirty="0" err="1"/>
              <a:t>Emdogain</a:t>
            </a:r>
            <a:r>
              <a:rPr lang="en-US" baseline="30000" dirty="0"/>
              <a:t>®</a:t>
            </a:r>
            <a:r>
              <a:rPr lang="en-US" dirty="0"/>
              <a:t> die </a:t>
            </a:r>
            <a:r>
              <a:rPr lang="en-US" dirty="0" err="1"/>
              <a:t>Wundheilung</a:t>
            </a:r>
            <a:r>
              <a:rPr lang="en-US" dirty="0"/>
              <a:t>?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 err="1"/>
              <a:t>Senkt</a:t>
            </a:r>
            <a:r>
              <a:rPr lang="en-US" dirty="0"/>
              <a:t> </a:t>
            </a:r>
            <a:r>
              <a:rPr lang="en-US" dirty="0" err="1"/>
              <a:t>signifikant</a:t>
            </a:r>
            <a:r>
              <a:rPr lang="en-US" dirty="0"/>
              <a:t> die </a:t>
            </a:r>
            <a:r>
              <a:rPr lang="en-US" b="1" dirty="0" err="1"/>
              <a:t>Entzündung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Modulation der </a:t>
            </a:r>
            <a:r>
              <a:rPr lang="en-US" dirty="0" err="1"/>
              <a:t>Produktion</a:t>
            </a:r>
            <a:r>
              <a:rPr lang="en-US" dirty="0"/>
              <a:t> von </a:t>
            </a:r>
            <a:r>
              <a:rPr lang="en-US" dirty="0" err="1"/>
              <a:t>Entzündungsfaktoren</a:t>
            </a:r>
            <a:r>
              <a:rPr lang="en-US" dirty="0"/>
              <a:t>, die </a:t>
            </a:r>
            <a:r>
              <a:rPr lang="en-US" dirty="0" err="1"/>
              <a:t>mit</a:t>
            </a:r>
            <a:r>
              <a:rPr lang="en-US" dirty="0"/>
              <a:t> der </a:t>
            </a:r>
            <a:r>
              <a:rPr lang="en-US" dirty="0" err="1"/>
              <a:t>Wundheilung</a:t>
            </a:r>
            <a:r>
              <a:rPr lang="en-US" dirty="0"/>
              <a:t> zusammenhängen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 err="1"/>
              <a:t>Verbessert</a:t>
            </a:r>
            <a:r>
              <a:rPr lang="en-US" dirty="0"/>
              <a:t> </a:t>
            </a:r>
            <a:r>
              <a:rPr lang="en-US" dirty="0" err="1"/>
              <a:t>signifikant</a:t>
            </a:r>
            <a:r>
              <a:rPr lang="en-US" dirty="0"/>
              <a:t> die post-operative </a:t>
            </a:r>
            <a:r>
              <a:rPr lang="en-US" b="1" dirty="0"/>
              <a:t>Revaskularisierung</a:t>
            </a:r>
            <a:r>
              <a:rPr lang="en-US" baseline="30000" dirty="0"/>
              <a:t>2, 3</a:t>
            </a:r>
          </a:p>
          <a:p>
            <a:r>
              <a:rPr lang="en-US" dirty="0" err="1"/>
              <a:t>Wirkt</a:t>
            </a:r>
            <a:r>
              <a:rPr lang="en-US" dirty="0"/>
              <a:t> </a:t>
            </a:r>
            <a:r>
              <a:rPr lang="en-US" b="1" dirty="0" err="1"/>
              <a:t>antibakteriell</a:t>
            </a:r>
            <a:r>
              <a:rPr lang="en-US" b="1" dirty="0"/>
              <a:t> and </a:t>
            </a:r>
            <a:r>
              <a:rPr lang="en-US" b="1" dirty="0" err="1"/>
              <a:t>antiseptisch</a:t>
            </a:r>
            <a:r>
              <a:rPr lang="en-US" dirty="0"/>
              <a:t> </a:t>
            </a:r>
            <a:r>
              <a:rPr lang="en-US" dirty="0" err="1"/>
              <a:t>gegen</a:t>
            </a:r>
            <a:r>
              <a:rPr lang="en-US" dirty="0"/>
              <a:t> </a:t>
            </a:r>
            <a:r>
              <a:rPr lang="en-US" dirty="0" err="1"/>
              <a:t>orale</a:t>
            </a:r>
            <a:r>
              <a:rPr lang="en-US" dirty="0"/>
              <a:t> Pathogene</a:t>
            </a:r>
            <a:r>
              <a:rPr lang="en-US" baseline="30000" dirty="0"/>
              <a:t>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defRPr/>
            </a:pPr>
            <a:fld id="{1A6AB51D-6EB0-4E57-9FF1-82A28F807C3B}" type="slidenum">
              <a:rPr lang="en-US">
                <a:solidFill>
                  <a:srgbClr val="58585A"/>
                </a:solidFill>
              </a:rPr>
              <a:pPr algn="l">
                <a:defRPr/>
              </a:pPr>
              <a:t>4</a:t>
            </a:fld>
            <a:endParaRPr lang="en-US">
              <a:solidFill>
                <a:srgbClr val="58585A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sz="quarter" idx="18"/>
          </p:nvPr>
        </p:nvSpPr>
        <p:spPr>
          <a:xfrm>
            <a:off x="1127448" y="4772071"/>
            <a:ext cx="3960283" cy="288925"/>
          </a:xfrm>
        </p:spPr>
        <p:txBody>
          <a:bodyPr/>
          <a:lstStyle/>
          <a:p>
            <a:r>
              <a:rPr lang="de-CH" baseline="30000" dirty="0"/>
              <a:t>1 </a:t>
            </a:r>
            <a:r>
              <a:rPr lang="de-CH" dirty="0"/>
              <a:t>Sato et al (2008) </a:t>
            </a:r>
            <a:r>
              <a:rPr lang="de-CH" dirty="0" err="1"/>
              <a:t>Enamel</a:t>
            </a:r>
            <a:r>
              <a:rPr lang="de-CH" dirty="0"/>
              <a:t> </a:t>
            </a:r>
            <a:r>
              <a:rPr lang="de-CH" dirty="0" err="1"/>
              <a:t>matrix</a:t>
            </a:r>
            <a:r>
              <a:rPr lang="de-CH" dirty="0"/>
              <a:t> derivative </a:t>
            </a:r>
            <a:r>
              <a:rPr lang="de-CH" dirty="0" err="1"/>
              <a:t>exhibits</a:t>
            </a:r>
            <a:r>
              <a:rPr lang="de-CH" dirty="0"/>
              <a:t> anti-</a:t>
            </a:r>
            <a:r>
              <a:rPr lang="de-CH" dirty="0" err="1"/>
              <a:t>inflammatory</a:t>
            </a:r>
            <a:r>
              <a:rPr lang="de-CH" dirty="0"/>
              <a:t> </a:t>
            </a:r>
            <a:r>
              <a:rPr lang="de-CH" dirty="0" err="1"/>
              <a:t>properties</a:t>
            </a:r>
            <a:r>
              <a:rPr lang="de-CH" dirty="0"/>
              <a:t> in </a:t>
            </a:r>
            <a:r>
              <a:rPr lang="de-CH" dirty="0" err="1"/>
              <a:t>monocytes</a:t>
            </a:r>
            <a:r>
              <a:rPr lang="de-CH" dirty="0"/>
              <a:t> J </a:t>
            </a:r>
            <a:r>
              <a:rPr lang="de-CH" dirty="0" err="1"/>
              <a:t>Periodontol</a:t>
            </a:r>
            <a:r>
              <a:rPr lang="de-CH" dirty="0"/>
              <a:t>. Mar;79(3):535-40.</a:t>
            </a:r>
            <a:r>
              <a:rPr lang="de-CH" baseline="30000" dirty="0"/>
              <a:t>1</a:t>
            </a:r>
          </a:p>
          <a:p>
            <a:r>
              <a:rPr lang="de-CH" baseline="30000" dirty="0"/>
              <a:t>2</a:t>
            </a:r>
            <a:r>
              <a:rPr lang="de-CH" dirty="0"/>
              <a:t> </a:t>
            </a:r>
            <a:r>
              <a:rPr lang="de-CH" dirty="0" err="1"/>
              <a:t>Aspriello</a:t>
            </a:r>
            <a:r>
              <a:rPr lang="de-CH" dirty="0"/>
              <a:t> et al (2011). </a:t>
            </a:r>
            <a:r>
              <a:rPr lang="de-CH" dirty="0" err="1"/>
              <a:t>Effects</a:t>
            </a:r>
            <a:r>
              <a:rPr lang="de-CH" dirty="0"/>
              <a:t> of </a:t>
            </a:r>
            <a:r>
              <a:rPr lang="de-CH" dirty="0" err="1"/>
              <a:t>enamel</a:t>
            </a:r>
            <a:r>
              <a:rPr lang="de-CH" dirty="0"/>
              <a:t> </a:t>
            </a:r>
            <a:r>
              <a:rPr lang="de-CH" dirty="0" err="1"/>
              <a:t>matrix</a:t>
            </a:r>
            <a:r>
              <a:rPr lang="de-CH" dirty="0"/>
              <a:t> derivative on </a:t>
            </a:r>
            <a:r>
              <a:rPr lang="de-CH" dirty="0" err="1"/>
              <a:t>vascular</a:t>
            </a:r>
            <a:r>
              <a:rPr lang="de-CH" dirty="0"/>
              <a:t> </a:t>
            </a:r>
            <a:r>
              <a:rPr lang="de-CH" dirty="0" err="1"/>
              <a:t>endothelial</a:t>
            </a:r>
            <a:r>
              <a:rPr lang="de-CH" dirty="0"/>
              <a:t> </a:t>
            </a:r>
            <a:r>
              <a:rPr lang="de-CH" dirty="0" err="1"/>
              <a:t>growth</a:t>
            </a:r>
            <a:r>
              <a:rPr lang="de-CH" dirty="0"/>
              <a:t> </a:t>
            </a:r>
            <a:r>
              <a:rPr lang="de-CH" dirty="0" err="1"/>
              <a:t>factor</a:t>
            </a:r>
            <a:r>
              <a:rPr lang="de-CH" dirty="0"/>
              <a:t> </a:t>
            </a:r>
            <a:r>
              <a:rPr lang="de-CH" dirty="0" err="1"/>
              <a:t>expression</a:t>
            </a:r>
            <a:r>
              <a:rPr lang="de-CH" dirty="0"/>
              <a:t> and </a:t>
            </a:r>
            <a:r>
              <a:rPr lang="de-CH" dirty="0" err="1"/>
              <a:t>microvessel</a:t>
            </a:r>
            <a:r>
              <a:rPr lang="de-CH" dirty="0"/>
              <a:t> </a:t>
            </a:r>
            <a:r>
              <a:rPr lang="de-CH" dirty="0" err="1"/>
              <a:t>density</a:t>
            </a:r>
            <a:r>
              <a:rPr lang="de-CH" dirty="0"/>
              <a:t> in </a:t>
            </a:r>
            <a:r>
              <a:rPr lang="de-CH" dirty="0" err="1"/>
              <a:t>gingival</a:t>
            </a:r>
            <a:r>
              <a:rPr lang="de-CH" dirty="0"/>
              <a:t> </a:t>
            </a:r>
            <a:r>
              <a:rPr lang="de-CH" dirty="0" err="1"/>
              <a:t>tissues</a:t>
            </a:r>
            <a:r>
              <a:rPr lang="de-CH" dirty="0"/>
              <a:t> of periodontal </a:t>
            </a:r>
            <a:r>
              <a:rPr lang="de-CH" dirty="0" err="1"/>
              <a:t>pocket</a:t>
            </a:r>
            <a:r>
              <a:rPr lang="de-CH" dirty="0"/>
              <a:t>: a </a:t>
            </a:r>
            <a:r>
              <a:rPr lang="de-CH" dirty="0" err="1"/>
              <a:t>comparative</a:t>
            </a:r>
            <a:r>
              <a:rPr lang="de-CH" dirty="0"/>
              <a:t> </a:t>
            </a:r>
            <a:r>
              <a:rPr lang="de-CH" dirty="0" err="1"/>
              <a:t>study</a:t>
            </a:r>
            <a:r>
              <a:rPr lang="de-CH" dirty="0"/>
              <a:t>. J </a:t>
            </a:r>
            <a:r>
              <a:rPr lang="de-CH" dirty="0" err="1"/>
              <a:t>Periodontol</a:t>
            </a:r>
            <a:r>
              <a:rPr lang="de-CH" dirty="0"/>
              <a:t>. 2011 Apr;82(4):606-12.</a:t>
            </a:r>
          </a:p>
          <a:p>
            <a:r>
              <a:rPr lang="de-CH" baseline="30000" dirty="0"/>
              <a:t>3</a:t>
            </a:r>
            <a:r>
              <a:rPr lang="de-CH" dirty="0"/>
              <a:t>Guimarães et al(2015). </a:t>
            </a:r>
            <a:r>
              <a:rPr lang="de-CH" dirty="0" err="1"/>
              <a:t>Microvessel</a:t>
            </a:r>
            <a:r>
              <a:rPr lang="de-CH" dirty="0"/>
              <a:t> </a:t>
            </a:r>
            <a:r>
              <a:rPr lang="de-CH" dirty="0" err="1"/>
              <a:t>Density</a:t>
            </a:r>
            <a:r>
              <a:rPr lang="de-CH" dirty="0"/>
              <a:t> Evaluation of the Effect of </a:t>
            </a:r>
            <a:r>
              <a:rPr lang="de-CH" dirty="0" err="1"/>
              <a:t>Enamel</a:t>
            </a:r>
            <a:r>
              <a:rPr lang="de-CH" dirty="0"/>
              <a:t> Matrix Derivative on Soft Tissue After Implant Placement: A </a:t>
            </a:r>
            <a:r>
              <a:rPr lang="de-CH" dirty="0" err="1"/>
              <a:t>Preliminary</a:t>
            </a:r>
            <a:r>
              <a:rPr lang="de-CH" dirty="0"/>
              <a:t> Study. </a:t>
            </a:r>
            <a:r>
              <a:rPr lang="de-CH" dirty="0" err="1"/>
              <a:t>Int</a:t>
            </a:r>
            <a:r>
              <a:rPr lang="de-CH" dirty="0"/>
              <a:t> J </a:t>
            </a:r>
            <a:r>
              <a:rPr lang="de-CH" dirty="0" err="1"/>
              <a:t>Periodontics</a:t>
            </a:r>
            <a:r>
              <a:rPr lang="de-CH" dirty="0"/>
              <a:t> Restorative </a:t>
            </a:r>
            <a:r>
              <a:rPr lang="de-CH" dirty="0" err="1"/>
              <a:t>Dent</a:t>
            </a:r>
            <a:r>
              <a:rPr lang="de-CH" dirty="0"/>
              <a:t>. 2015 Sep-Oct;35(5):733-8.</a:t>
            </a:r>
          </a:p>
          <a:p>
            <a:r>
              <a:rPr lang="de-CH" baseline="30000" dirty="0"/>
              <a:t>4</a:t>
            </a:r>
            <a:r>
              <a:rPr lang="de-CH" dirty="0"/>
              <a:t>Arweiler et al (2002). </a:t>
            </a:r>
            <a:r>
              <a:rPr lang="de-CH" dirty="0" err="1"/>
              <a:t>Antibacterial</a:t>
            </a:r>
            <a:r>
              <a:rPr lang="de-CH" dirty="0"/>
              <a:t> </a:t>
            </a:r>
            <a:r>
              <a:rPr lang="de-CH" dirty="0" err="1"/>
              <a:t>effect</a:t>
            </a:r>
            <a:r>
              <a:rPr lang="de-CH" dirty="0"/>
              <a:t> of an </a:t>
            </a:r>
            <a:r>
              <a:rPr lang="de-CH" dirty="0" err="1"/>
              <a:t>enamel</a:t>
            </a:r>
            <a:r>
              <a:rPr lang="de-CH" dirty="0"/>
              <a:t> </a:t>
            </a:r>
            <a:r>
              <a:rPr lang="de-CH" dirty="0" err="1"/>
              <a:t>matrix</a:t>
            </a:r>
            <a:r>
              <a:rPr lang="de-CH" dirty="0"/>
              <a:t> </a:t>
            </a:r>
            <a:r>
              <a:rPr lang="de-CH" dirty="0" err="1"/>
              <a:t>protein</a:t>
            </a:r>
            <a:r>
              <a:rPr lang="de-CH" dirty="0"/>
              <a:t> derivative on in vivo dental </a:t>
            </a:r>
            <a:r>
              <a:rPr lang="de-CH" dirty="0" err="1"/>
              <a:t>biofilm</a:t>
            </a:r>
            <a:r>
              <a:rPr lang="de-CH" dirty="0"/>
              <a:t> </a:t>
            </a:r>
            <a:r>
              <a:rPr lang="de-CH" dirty="0" err="1"/>
              <a:t>vitality</a:t>
            </a:r>
            <a:r>
              <a:rPr lang="de-CH" dirty="0"/>
              <a:t>. Clin Oral </a:t>
            </a:r>
            <a:r>
              <a:rPr lang="de-CH" dirty="0" err="1"/>
              <a:t>Investig</a:t>
            </a:r>
            <a:r>
              <a:rPr lang="de-CH" dirty="0"/>
              <a:t>. 2002 Dec;6(4):205-9. </a:t>
            </a:r>
            <a:r>
              <a:rPr lang="de-CH" dirty="0" err="1"/>
              <a:t>Epub</a:t>
            </a:r>
            <a:r>
              <a:rPr lang="de-CH" dirty="0"/>
              <a:t> 2002 Nov 14.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4738" y="3803902"/>
            <a:ext cx="4822527" cy="222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583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Ergebnisse</a:t>
            </a:r>
            <a:r>
              <a:rPr lang="en-US" dirty="0"/>
              <a:t> – </a:t>
            </a:r>
            <a:r>
              <a:rPr lang="en-US" dirty="0" err="1"/>
              <a:t>Visuelle</a:t>
            </a:r>
            <a:r>
              <a:rPr lang="en-US" dirty="0"/>
              <a:t> </a:t>
            </a:r>
            <a:r>
              <a:rPr lang="en-US" dirty="0" err="1"/>
              <a:t>Betrachtung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err="1"/>
              <a:t>Heilung</a:t>
            </a:r>
            <a:r>
              <a:rPr lang="en-US" dirty="0"/>
              <a:t> 10 </a:t>
            </a:r>
            <a:r>
              <a:rPr lang="en-US" dirty="0" err="1"/>
              <a:t>Tage</a:t>
            </a:r>
            <a:r>
              <a:rPr lang="en-US" dirty="0"/>
              <a:t> post-op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Fädenentfernung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defRPr/>
            </a:pPr>
            <a:fld id="{1A6AB51D-6EB0-4E57-9FF1-82A28F807C3B}" type="slidenum">
              <a:rPr lang="en-US">
                <a:solidFill>
                  <a:srgbClr val="FFFFFF"/>
                </a:solidFill>
              </a:rPr>
              <a:pPr algn="l"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sz="quarter" idx="18"/>
          </p:nvPr>
        </p:nvSpPr>
        <p:spPr>
          <a:xfrm>
            <a:off x="695400" y="6294106"/>
            <a:ext cx="3960283" cy="288925"/>
          </a:xfrm>
        </p:spPr>
        <p:txBody>
          <a:bodyPr/>
          <a:lstStyle/>
          <a:p>
            <a:r>
              <a:rPr lang="en-US" dirty="0" err="1"/>
              <a:t>Guimarães</a:t>
            </a:r>
            <a:r>
              <a:rPr lang="en-US" dirty="0"/>
              <a:t> GF, de </a:t>
            </a:r>
            <a:r>
              <a:rPr lang="en-US" dirty="0" err="1"/>
              <a:t>Araújo</a:t>
            </a:r>
            <a:r>
              <a:rPr lang="en-US" dirty="0"/>
              <a:t> VC, Nery JC, </a:t>
            </a:r>
            <a:r>
              <a:rPr lang="en-US" dirty="0" err="1"/>
              <a:t>Peruzzo</a:t>
            </a:r>
            <a:r>
              <a:rPr lang="en-US" dirty="0"/>
              <a:t> DC, </a:t>
            </a:r>
            <a:r>
              <a:rPr lang="en-US" dirty="0" err="1"/>
              <a:t>Soares</a:t>
            </a:r>
            <a:r>
              <a:rPr lang="en-US" dirty="0"/>
              <a:t> AB. </a:t>
            </a:r>
            <a:r>
              <a:rPr lang="en-US" dirty="0" err="1"/>
              <a:t>Microvessel</a:t>
            </a:r>
            <a:r>
              <a:rPr lang="en-US" dirty="0"/>
              <a:t> Density Evaluation of the Effect of Enamel Matrix Derivative on Soft Tissue After Implant Placement: A Preliminary Study. </a:t>
            </a:r>
            <a:r>
              <a:rPr lang="en-US" dirty="0" err="1"/>
              <a:t>Int</a:t>
            </a:r>
            <a:r>
              <a:rPr lang="en-US" dirty="0"/>
              <a:t> J Periodontics Restorative Dent. 2015 Sep-Oct;35(5):733-8</a:t>
            </a:r>
          </a:p>
        </p:txBody>
      </p:sp>
      <p:pic>
        <p:nvPicPr>
          <p:cNvPr id="7" name="dropped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852" y="1960636"/>
            <a:ext cx="1552709" cy="3458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dropped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1928868"/>
            <a:ext cx="1525096" cy="345872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/>
          <p:cNvSpPr txBox="1"/>
          <p:nvPr/>
        </p:nvSpPr>
        <p:spPr>
          <a:xfrm>
            <a:off x="6443688" y="5393066"/>
            <a:ext cx="5391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>
                <a:latin typeface="Arial"/>
              </a:rPr>
              <a:t>Test </a:t>
            </a:r>
            <a:r>
              <a:rPr lang="en-US" sz="2000" dirty="0" err="1">
                <a:latin typeface="Arial"/>
              </a:rPr>
              <a:t>mit</a:t>
            </a:r>
            <a:endParaRPr lang="en-US" sz="2000" dirty="0">
              <a:latin typeface="Arial"/>
            </a:endParaRPr>
          </a:p>
          <a:p>
            <a:pPr algn="ctr">
              <a:defRPr/>
            </a:pPr>
            <a:r>
              <a:rPr lang="en-US" sz="2000" dirty="0">
                <a:latin typeface="Arial"/>
              </a:rPr>
              <a:t>Emdogain</a:t>
            </a:r>
            <a:r>
              <a:rPr lang="en-US" sz="2000" baseline="30000" dirty="0">
                <a:latin typeface="Arial"/>
              </a:rPr>
              <a:t>®</a:t>
            </a:r>
          </a:p>
          <a:p>
            <a:pPr algn="ctr">
              <a:defRPr/>
            </a:pPr>
            <a:r>
              <a:rPr lang="en-US" sz="2000" dirty="0" err="1">
                <a:latin typeface="Arial"/>
              </a:rPr>
              <a:t>Weniger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Schwellung</a:t>
            </a:r>
            <a:r>
              <a:rPr lang="en-US" sz="2000" dirty="0">
                <a:latin typeface="Arial"/>
              </a:rPr>
              <a:t>, </a:t>
            </a:r>
            <a:r>
              <a:rPr lang="en-US" sz="2000" dirty="0" err="1">
                <a:latin typeface="Arial"/>
              </a:rPr>
              <a:t>schnellere</a:t>
            </a:r>
            <a:r>
              <a:rPr lang="en-US" sz="2000" dirty="0">
                <a:latin typeface="Arial"/>
              </a:rPr>
              <a:t> </a:t>
            </a:r>
            <a:r>
              <a:rPr lang="en-US" sz="2000" dirty="0" err="1">
                <a:latin typeface="Arial"/>
              </a:rPr>
              <a:t>Heilung</a:t>
            </a:r>
            <a:endParaRPr lang="en-US" sz="2000" dirty="0"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2349" y="5653263"/>
            <a:ext cx="1665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Arial"/>
              </a:rPr>
              <a:t>Kontrolle</a:t>
            </a:r>
            <a:r>
              <a:rPr lang="en-US" sz="2000" baseline="30000" dirty="0">
                <a:solidFill>
                  <a:srgbClr val="FFFFFF"/>
                </a:solidFill>
                <a:latin typeface="Arial"/>
              </a:rPr>
              <a:t>®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2676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kt 7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25622" y="1622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Folie" r:id="rId6" imgW="360" imgH="360" progId="TCLayout.ActiveDocument.1">
                  <p:embed/>
                </p:oleObj>
              </mc:Choice>
              <mc:Fallback>
                <p:oleObj name="think-cell Folie" r:id="rId6" imgW="360" imgH="360" progId="TCLayout.ActiveDocument.1">
                  <p:embed/>
                  <p:pic>
                    <p:nvPicPr>
                      <p:cNvPr id="21506" name="Objek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622" y="1622"/>
                        <a:ext cx="1619" cy="1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Nutzenversprechen</a:t>
            </a:r>
            <a:r>
              <a:rPr lang="en-US" dirty="0"/>
              <a:t> von Emdogain</a:t>
            </a:r>
            <a:r>
              <a:rPr lang="en-US" baseline="30000" dirty="0"/>
              <a:t>®</a:t>
            </a:r>
            <a:endParaRPr lang="en-US" alt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ACC3F1-E951-4FB5-A1C9-A1AB902D962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defRPr/>
            </a:pPr>
            <a:fld id="{1A6AB51D-6EB0-4E57-9FF1-82A28F807C3B}" type="slidenum">
              <a:rPr lang="en-US">
                <a:solidFill>
                  <a:srgbClr val="58585A"/>
                </a:solidFill>
              </a:rPr>
              <a:pPr algn="l">
                <a:defRPr/>
              </a:pPr>
              <a:t>6</a:t>
            </a:fld>
            <a:endParaRPr lang="en-US">
              <a:solidFill>
                <a:srgbClr val="58585A"/>
              </a:solidFill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FABF64-3DA8-4A40-BA9F-4A94EF79CD35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Inhaltsplatzhalter 21"/>
          <p:cNvSpPr txBox="1">
            <a:spLocks/>
          </p:cNvSpPr>
          <p:nvPr/>
        </p:nvSpPr>
        <p:spPr>
          <a:xfrm>
            <a:off x="1798686" y="1360489"/>
            <a:ext cx="5662091" cy="1498793"/>
          </a:xfrm>
          <a:prstGeom prst="homePlate">
            <a:avLst>
              <a:gd name="adj" fmla="val 12318"/>
            </a:avLst>
          </a:prstGeom>
          <a:solidFill>
            <a:schemeClr val="accent5"/>
          </a:solidFill>
        </p:spPr>
        <p:txBody>
          <a:bodyPr anchor="ctr" anchorCtr="0"/>
          <a:lstStyle>
            <a:lvl1pPr marL="263525" indent="-263525" algn="l" defTabSz="4572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22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539750" indent="-276225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803275" indent="-263525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081088" indent="-277813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1344613" indent="-263525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baseline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585857"/>
              </a:buClr>
              <a:buFont typeface="+mj-lt"/>
              <a:buAutoNum type="arabicPeriod"/>
              <a:defRPr/>
            </a:pPr>
            <a:r>
              <a:rPr lang="en-US" sz="2000" b="1" dirty="0" err="1">
                <a:solidFill>
                  <a:srgbClr val="58585A"/>
                </a:solidFill>
              </a:rPr>
              <a:t>Reduziert</a:t>
            </a:r>
            <a:r>
              <a:rPr lang="en-US" sz="2000" b="1" dirty="0">
                <a:solidFill>
                  <a:srgbClr val="58585A"/>
                </a:solidFill>
              </a:rPr>
              <a:t> das </a:t>
            </a:r>
            <a:r>
              <a:rPr lang="en-US" sz="2000" b="1" dirty="0" err="1">
                <a:solidFill>
                  <a:srgbClr val="58585A"/>
                </a:solidFill>
              </a:rPr>
              <a:t>Risiko</a:t>
            </a:r>
            <a:r>
              <a:rPr lang="en-US" sz="2000" b="1" dirty="0">
                <a:solidFill>
                  <a:srgbClr val="58585A"/>
                </a:solidFill>
              </a:rPr>
              <a:t> </a:t>
            </a:r>
            <a:r>
              <a:rPr lang="en-US" sz="2000" b="1" dirty="0" err="1">
                <a:solidFill>
                  <a:srgbClr val="58585A"/>
                </a:solidFill>
              </a:rPr>
              <a:t>für</a:t>
            </a:r>
            <a:r>
              <a:rPr lang="en-US" sz="2000" b="1" dirty="0">
                <a:solidFill>
                  <a:srgbClr val="58585A"/>
                </a:solidFill>
              </a:rPr>
              <a:t> </a:t>
            </a:r>
            <a:r>
              <a:rPr lang="en-US" sz="2000" b="1" dirty="0" err="1">
                <a:solidFill>
                  <a:srgbClr val="58585A"/>
                </a:solidFill>
              </a:rPr>
              <a:t>Wundkomplikationen</a:t>
            </a:r>
            <a:r>
              <a:rPr lang="en-US" sz="2000" b="1" dirty="0">
                <a:solidFill>
                  <a:srgbClr val="58585A"/>
                </a:solidFill>
              </a:rPr>
              <a:t> </a:t>
            </a:r>
            <a:r>
              <a:rPr lang="en-US" sz="2000" dirty="0" err="1">
                <a:solidFill>
                  <a:srgbClr val="58585A"/>
                </a:solidFill>
              </a:rPr>
              <a:t>durch</a:t>
            </a:r>
            <a:r>
              <a:rPr lang="en-US" sz="2000" dirty="0">
                <a:solidFill>
                  <a:srgbClr val="58585A"/>
                </a:solidFill>
              </a:rPr>
              <a:t> Stimulation der </a:t>
            </a:r>
            <a:r>
              <a:rPr lang="en-US" sz="2000" dirty="0" err="1">
                <a:solidFill>
                  <a:srgbClr val="58585A"/>
                </a:solidFill>
              </a:rPr>
              <a:t>Weichgewebeheilung</a:t>
            </a:r>
            <a:r>
              <a:rPr lang="en-US" sz="2000" dirty="0">
                <a:solidFill>
                  <a:srgbClr val="58585A"/>
                </a:solidFill>
              </a:rPr>
              <a:t> und </a:t>
            </a:r>
            <a:r>
              <a:rPr lang="en-US" sz="2000" dirty="0" err="1">
                <a:solidFill>
                  <a:srgbClr val="58585A"/>
                </a:solidFill>
              </a:rPr>
              <a:t>durch</a:t>
            </a:r>
            <a:r>
              <a:rPr lang="en-US" sz="2000" dirty="0">
                <a:solidFill>
                  <a:srgbClr val="58585A"/>
                </a:solidFill>
              </a:rPr>
              <a:t> </a:t>
            </a:r>
            <a:r>
              <a:rPr lang="en-US" sz="2000" dirty="0" err="1">
                <a:solidFill>
                  <a:srgbClr val="58585A"/>
                </a:solidFill>
              </a:rPr>
              <a:t>Schutz</a:t>
            </a:r>
            <a:r>
              <a:rPr lang="en-US" sz="2000" dirty="0">
                <a:solidFill>
                  <a:srgbClr val="58585A"/>
                </a:solidFill>
              </a:rPr>
              <a:t> </a:t>
            </a:r>
            <a:r>
              <a:rPr lang="en-US" sz="2000" dirty="0" err="1">
                <a:solidFill>
                  <a:srgbClr val="58585A"/>
                </a:solidFill>
              </a:rPr>
              <a:t>vor</a:t>
            </a:r>
            <a:r>
              <a:rPr lang="en-US" sz="2000" dirty="0">
                <a:solidFill>
                  <a:srgbClr val="58585A"/>
                </a:solidFill>
              </a:rPr>
              <a:t> </a:t>
            </a:r>
            <a:r>
              <a:rPr lang="en-US" sz="2000" dirty="0" err="1">
                <a:solidFill>
                  <a:srgbClr val="58585A"/>
                </a:solidFill>
              </a:rPr>
              <a:t>oralen</a:t>
            </a:r>
            <a:r>
              <a:rPr lang="en-US" sz="2000" dirty="0">
                <a:solidFill>
                  <a:srgbClr val="58585A"/>
                </a:solidFill>
              </a:rPr>
              <a:t> </a:t>
            </a:r>
            <a:r>
              <a:rPr lang="en-US" sz="2000" dirty="0" err="1">
                <a:solidFill>
                  <a:srgbClr val="58585A"/>
                </a:solidFill>
              </a:rPr>
              <a:t>Pathogenen</a:t>
            </a:r>
            <a:endParaRPr lang="en-US" sz="800" dirty="0">
              <a:solidFill>
                <a:srgbClr val="58585A"/>
              </a:solidFill>
            </a:endParaRPr>
          </a:p>
        </p:txBody>
      </p:sp>
      <p:sp>
        <p:nvSpPr>
          <p:cNvPr id="16" name="Inhaltsplatzhalter 21"/>
          <p:cNvSpPr txBox="1">
            <a:spLocks/>
          </p:cNvSpPr>
          <p:nvPr/>
        </p:nvSpPr>
        <p:spPr>
          <a:xfrm>
            <a:off x="1798686" y="3058224"/>
            <a:ext cx="5662091" cy="1498793"/>
          </a:xfrm>
          <a:prstGeom prst="homePlate">
            <a:avLst>
              <a:gd name="adj" fmla="val 12318"/>
            </a:avLst>
          </a:prstGeom>
          <a:solidFill>
            <a:schemeClr val="accent5"/>
          </a:solidFill>
        </p:spPr>
        <p:txBody>
          <a:bodyPr anchor="ctr" anchorCtr="0"/>
          <a:lstStyle>
            <a:lvl1pPr marL="263525" indent="-263525" algn="l" defTabSz="4572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22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539750" indent="-276225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803275" indent="-263525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081088" indent="-277813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1344613" indent="-263525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baseline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585857"/>
              </a:buClr>
              <a:buFont typeface="+mj-lt"/>
              <a:buAutoNum type="arabicPeriod" startAt="2"/>
              <a:defRPr/>
            </a:pPr>
            <a:r>
              <a:rPr lang="en-US" sz="2000" b="1" dirty="0" err="1">
                <a:solidFill>
                  <a:srgbClr val="58585A"/>
                </a:solidFill>
              </a:rPr>
              <a:t>Verbessert</a:t>
            </a:r>
            <a:r>
              <a:rPr lang="en-US" sz="2000" b="1" dirty="0">
                <a:solidFill>
                  <a:srgbClr val="58585A"/>
                </a:solidFill>
              </a:rPr>
              <a:t> die </a:t>
            </a:r>
            <a:r>
              <a:rPr lang="en-US" sz="2000" b="1" dirty="0" err="1">
                <a:solidFill>
                  <a:srgbClr val="58585A"/>
                </a:solidFill>
              </a:rPr>
              <a:t>ästhetischen</a:t>
            </a:r>
            <a:r>
              <a:rPr lang="en-US" sz="2000" b="1" dirty="0">
                <a:solidFill>
                  <a:srgbClr val="58585A"/>
                </a:solidFill>
              </a:rPr>
              <a:t> </a:t>
            </a:r>
            <a:r>
              <a:rPr lang="en-US" sz="2000" b="1" dirty="0" err="1">
                <a:solidFill>
                  <a:srgbClr val="58585A"/>
                </a:solidFill>
              </a:rPr>
              <a:t>Ergebnisse</a:t>
            </a:r>
            <a:r>
              <a:rPr lang="en-US" sz="2000" b="1" dirty="0">
                <a:solidFill>
                  <a:srgbClr val="58585A"/>
                </a:solidFill>
              </a:rPr>
              <a:t> </a:t>
            </a:r>
            <a:r>
              <a:rPr lang="en-US" sz="2000" dirty="0" err="1">
                <a:solidFill>
                  <a:srgbClr val="58585A"/>
                </a:solidFill>
              </a:rPr>
              <a:t>durch</a:t>
            </a:r>
            <a:r>
              <a:rPr lang="en-US" sz="2000" dirty="0">
                <a:solidFill>
                  <a:srgbClr val="58585A"/>
                </a:solidFill>
              </a:rPr>
              <a:t> </a:t>
            </a:r>
            <a:r>
              <a:rPr lang="en-US" sz="2000" dirty="0" err="1">
                <a:solidFill>
                  <a:srgbClr val="58585A"/>
                </a:solidFill>
              </a:rPr>
              <a:t>Beschleunigung</a:t>
            </a:r>
            <a:r>
              <a:rPr lang="en-US" sz="2000" dirty="0">
                <a:solidFill>
                  <a:srgbClr val="58585A"/>
                </a:solidFill>
              </a:rPr>
              <a:t> der </a:t>
            </a:r>
            <a:r>
              <a:rPr lang="en-US" sz="2000" dirty="0" err="1">
                <a:solidFill>
                  <a:srgbClr val="58585A"/>
                </a:solidFill>
              </a:rPr>
              <a:t>Weichgewebe-heilung</a:t>
            </a:r>
            <a:r>
              <a:rPr lang="en-US" sz="2000" dirty="0">
                <a:solidFill>
                  <a:srgbClr val="58585A"/>
                </a:solidFill>
              </a:rPr>
              <a:t> und </a:t>
            </a:r>
            <a:r>
              <a:rPr lang="en-US" sz="2000" dirty="0" err="1">
                <a:solidFill>
                  <a:srgbClr val="58585A"/>
                </a:solidFill>
              </a:rPr>
              <a:t>durch</a:t>
            </a:r>
            <a:r>
              <a:rPr lang="en-US" sz="2000" dirty="0">
                <a:solidFill>
                  <a:srgbClr val="58585A"/>
                </a:solidFill>
              </a:rPr>
              <a:t> Stimulation des </a:t>
            </a:r>
            <a:r>
              <a:rPr lang="en-US" sz="2000" dirty="0" err="1">
                <a:solidFill>
                  <a:srgbClr val="58585A"/>
                </a:solidFill>
              </a:rPr>
              <a:t>Aufbaus</a:t>
            </a:r>
            <a:r>
              <a:rPr lang="en-US" sz="2000" dirty="0">
                <a:solidFill>
                  <a:srgbClr val="58585A"/>
                </a:solidFill>
              </a:rPr>
              <a:t> der </a:t>
            </a:r>
            <a:r>
              <a:rPr lang="en-US" sz="2000" dirty="0" err="1">
                <a:solidFill>
                  <a:srgbClr val="58585A"/>
                </a:solidFill>
              </a:rPr>
              <a:t>keratinisierten</a:t>
            </a:r>
            <a:r>
              <a:rPr lang="en-US" sz="2000" dirty="0">
                <a:solidFill>
                  <a:srgbClr val="58585A"/>
                </a:solidFill>
              </a:rPr>
              <a:t> Gingiva</a:t>
            </a:r>
          </a:p>
        </p:txBody>
      </p:sp>
      <p:sp>
        <p:nvSpPr>
          <p:cNvPr id="17" name="Inhaltsplatzhalter 21"/>
          <p:cNvSpPr txBox="1">
            <a:spLocks/>
          </p:cNvSpPr>
          <p:nvPr/>
        </p:nvSpPr>
        <p:spPr>
          <a:xfrm>
            <a:off x="1798686" y="4755959"/>
            <a:ext cx="5662091" cy="1498793"/>
          </a:xfrm>
          <a:prstGeom prst="homePlate">
            <a:avLst>
              <a:gd name="adj" fmla="val 12318"/>
            </a:avLst>
          </a:prstGeom>
          <a:solidFill>
            <a:schemeClr val="accent5"/>
          </a:solidFill>
        </p:spPr>
        <p:txBody>
          <a:bodyPr anchor="ctr" anchorCtr="0"/>
          <a:lstStyle>
            <a:lvl1pPr marL="263525" indent="-263525" algn="l" defTabSz="4572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22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539750" indent="-276225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803275" indent="-263525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081088" indent="-277813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1344613" indent="-263525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baseline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585857"/>
              </a:buClr>
              <a:buFont typeface="+mj-lt"/>
              <a:buAutoNum type="arabicPeriod" startAt="3"/>
              <a:defRPr/>
            </a:pPr>
            <a:r>
              <a:rPr lang="en-US" sz="2000" b="1" dirty="0" err="1">
                <a:solidFill>
                  <a:srgbClr val="58585A"/>
                </a:solidFill>
              </a:rPr>
              <a:t>Verbessert</a:t>
            </a:r>
            <a:r>
              <a:rPr lang="en-US" sz="2000" b="1" dirty="0">
                <a:solidFill>
                  <a:srgbClr val="58585A"/>
                </a:solidFill>
              </a:rPr>
              <a:t> den </a:t>
            </a:r>
            <a:r>
              <a:rPr lang="en-US" sz="2000" b="1" dirty="0" err="1">
                <a:solidFill>
                  <a:srgbClr val="58585A"/>
                </a:solidFill>
              </a:rPr>
              <a:t>Patientenkomfort</a:t>
            </a:r>
            <a:r>
              <a:rPr lang="en-US" sz="2000" b="1" dirty="0">
                <a:solidFill>
                  <a:srgbClr val="58585A"/>
                </a:solidFill>
              </a:rPr>
              <a:t> </a:t>
            </a:r>
            <a:r>
              <a:rPr lang="en-US" sz="2000" dirty="0" err="1">
                <a:solidFill>
                  <a:srgbClr val="58585A"/>
                </a:solidFill>
              </a:rPr>
              <a:t>durch</a:t>
            </a:r>
            <a:r>
              <a:rPr lang="en-US" sz="2000" dirty="0">
                <a:solidFill>
                  <a:srgbClr val="58585A"/>
                </a:solidFill>
              </a:rPr>
              <a:t> </a:t>
            </a:r>
            <a:r>
              <a:rPr lang="en-US" sz="2000" dirty="0" err="1">
                <a:solidFill>
                  <a:srgbClr val="58585A"/>
                </a:solidFill>
              </a:rPr>
              <a:t>Reduktion</a:t>
            </a:r>
            <a:r>
              <a:rPr lang="en-US" sz="2000" dirty="0">
                <a:solidFill>
                  <a:srgbClr val="58585A"/>
                </a:solidFill>
              </a:rPr>
              <a:t> des </a:t>
            </a:r>
            <a:r>
              <a:rPr lang="en-US" sz="2000" dirty="0" err="1">
                <a:solidFill>
                  <a:srgbClr val="58585A"/>
                </a:solidFill>
              </a:rPr>
              <a:t>Risikos</a:t>
            </a:r>
            <a:r>
              <a:rPr lang="en-US" sz="2000" dirty="0">
                <a:solidFill>
                  <a:srgbClr val="58585A"/>
                </a:solidFill>
              </a:rPr>
              <a:t> für </a:t>
            </a:r>
            <a:r>
              <a:rPr lang="en-US" sz="2000" dirty="0" err="1">
                <a:solidFill>
                  <a:srgbClr val="58585A"/>
                </a:solidFill>
              </a:rPr>
              <a:t>frühe</a:t>
            </a:r>
            <a:r>
              <a:rPr lang="en-US" sz="2000" dirty="0">
                <a:solidFill>
                  <a:srgbClr val="58585A"/>
                </a:solidFill>
              </a:rPr>
              <a:t> post-operative </a:t>
            </a:r>
            <a:r>
              <a:rPr lang="en-US" sz="2000" dirty="0" err="1">
                <a:solidFill>
                  <a:srgbClr val="58585A"/>
                </a:solidFill>
              </a:rPr>
              <a:t>Entzündungen</a:t>
            </a:r>
            <a:r>
              <a:rPr lang="en-US" sz="2000" dirty="0">
                <a:solidFill>
                  <a:srgbClr val="58585A"/>
                </a:solidFill>
              </a:rPr>
              <a:t> und </a:t>
            </a:r>
            <a:r>
              <a:rPr lang="en-US" sz="2000" dirty="0" err="1">
                <a:solidFill>
                  <a:srgbClr val="58585A"/>
                </a:solidFill>
              </a:rPr>
              <a:t>Schmerzen</a:t>
            </a:r>
            <a:endParaRPr lang="en-US" sz="2000" dirty="0">
              <a:solidFill>
                <a:srgbClr val="58585A"/>
              </a:solidFill>
            </a:endParaRPr>
          </a:p>
        </p:txBody>
      </p:sp>
      <p:sp>
        <p:nvSpPr>
          <p:cNvPr id="18" name="Inhaltsplatzhalter 2"/>
          <p:cNvSpPr txBox="1">
            <a:spLocks/>
          </p:cNvSpPr>
          <p:nvPr/>
        </p:nvSpPr>
        <p:spPr>
          <a:xfrm>
            <a:off x="7752184" y="1360489"/>
            <a:ext cx="2963241" cy="1498793"/>
          </a:xfrm>
          <a:prstGeom prst="rect">
            <a:avLst/>
          </a:prstGeom>
          <a:solidFill>
            <a:schemeClr val="accent1"/>
          </a:solidFill>
        </p:spPr>
        <p:txBody>
          <a:bodyPr vert="horz" lIns="36000" tIns="36000" rIns="36000" bIns="36000" rtlCol="0" anchor="ctr" anchorCtr="0">
            <a:noAutofit/>
          </a:bodyPr>
          <a:lstStyle>
            <a:lvl1pPr marL="263525" indent="-263525" algn="l" defTabSz="4572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5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22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539750" indent="-276225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803275" indent="-263525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081088" indent="-277813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1344613" indent="-263525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baseline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85857"/>
              </a:buClr>
              <a:buNone/>
              <a:defRPr/>
            </a:pPr>
            <a:r>
              <a:rPr lang="de-CH" sz="2000" dirty="0">
                <a:solidFill>
                  <a:srgbClr val="58585A"/>
                </a:solidFill>
              </a:rPr>
              <a:t>Für invasive und komplexe Behandlungen; kompromittierte Patienten</a:t>
            </a:r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7752184" y="3023409"/>
            <a:ext cx="2963241" cy="1498793"/>
          </a:xfrm>
          <a:prstGeom prst="rect">
            <a:avLst/>
          </a:prstGeom>
          <a:solidFill>
            <a:schemeClr val="accent1"/>
          </a:solidFill>
        </p:spPr>
        <p:txBody>
          <a:bodyPr vert="horz" lIns="36000" tIns="36000" rIns="36000" bIns="36000" rtlCol="0" anchor="ctr" anchorCtr="0">
            <a:noAutofit/>
          </a:bodyPr>
          <a:lstStyle>
            <a:lvl1pPr marL="263525" indent="-263525" algn="l" defTabSz="4572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5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22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539750" indent="-276225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803275" indent="-263525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081088" indent="-277813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1344613" indent="-263525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baseline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85857"/>
              </a:buClr>
              <a:buNone/>
              <a:defRPr/>
            </a:pPr>
            <a:r>
              <a:rPr lang="en-US" sz="2000" dirty="0">
                <a:solidFill>
                  <a:srgbClr val="58585A"/>
                </a:solidFill>
              </a:rPr>
              <a:t>Für </a:t>
            </a:r>
            <a:r>
              <a:rPr lang="en-US" sz="2000" dirty="0" err="1">
                <a:solidFill>
                  <a:srgbClr val="58585A"/>
                </a:solidFill>
              </a:rPr>
              <a:t>ästhetische</a:t>
            </a:r>
            <a:r>
              <a:rPr lang="en-US" sz="2000" dirty="0">
                <a:solidFill>
                  <a:srgbClr val="58585A"/>
                </a:solidFill>
              </a:rPr>
              <a:t> </a:t>
            </a:r>
            <a:r>
              <a:rPr lang="en-US" sz="2000" dirty="0" err="1">
                <a:solidFill>
                  <a:srgbClr val="58585A"/>
                </a:solidFill>
              </a:rPr>
              <a:t>Behandlungen</a:t>
            </a:r>
            <a:r>
              <a:rPr lang="en-US" sz="2000" dirty="0">
                <a:solidFill>
                  <a:srgbClr val="58585A"/>
                </a:solidFill>
              </a:rPr>
              <a:t> und Premium-</a:t>
            </a:r>
            <a:r>
              <a:rPr lang="en-US" sz="2000" dirty="0" err="1">
                <a:solidFill>
                  <a:srgbClr val="58585A"/>
                </a:solidFill>
              </a:rPr>
              <a:t>Praxen</a:t>
            </a:r>
            <a:endParaRPr lang="en-US" sz="2000" dirty="0">
              <a:solidFill>
                <a:srgbClr val="58585A"/>
              </a:solidFill>
            </a:endParaRPr>
          </a:p>
        </p:txBody>
      </p:sp>
      <p:sp>
        <p:nvSpPr>
          <p:cNvPr id="20" name="Inhaltsplatzhalter 2"/>
          <p:cNvSpPr txBox="1">
            <a:spLocks/>
          </p:cNvSpPr>
          <p:nvPr/>
        </p:nvSpPr>
        <p:spPr>
          <a:xfrm>
            <a:off x="7752183" y="4702443"/>
            <a:ext cx="2963241" cy="1498793"/>
          </a:xfrm>
          <a:prstGeom prst="rect">
            <a:avLst/>
          </a:prstGeom>
          <a:solidFill>
            <a:schemeClr val="accent1"/>
          </a:solidFill>
        </p:spPr>
        <p:txBody>
          <a:bodyPr vert="horz" lIns="36000" tIns="36000" rIns="36000" bIns="36000" rtlCol="0" anchor="ctr" anchorCtr="0">
            <a:noAutofit/>
          </a:bodyPr>
          <a:lstStyle>
            <a:lvl1pPr marL="263525" indent="-263525" algn="l" defTabSz="4572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5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22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539750" indent="-276225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2pPr>
            <a:lvl3pPr marL="803275" indent="-263525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081088" indent="-277813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b="0" i="0" kern="1200" baseline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4pPr>
            <a:lvl5pPr marL="1344613" indent="-263525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lang="de-DE" sz="1800" kern="1200" baseline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85857"/>
              </a:buClr>
              <a:buNone/>
              <a:defRPr/>
            </a:pPr>
            <a:r>
              <a:rPr lang="en-US" sz="2000" dirty="0" err="1">
                <a:solidFill>
                  <a:srgbClr val="58585A"/>
                </a:solidFill>
              </a:rPr>
              <a:t>Fordernde</a:t>
            </a:r>
            <a:r>
              <a:rPr lang="en-US" sz="2000" dirty="0">
                <a:solidFill>
                  <a:srgbClr val="58585A"/>
                </a:solidFill>
              </a:rPr>
              <a:t> und </a:t>
            </a:r>
            <a:r>
              <a:rPr lang="en-US" sz="2000" dirty="0" err="1">
                <a:solidFill>
                  <a:srgbClr val="58585A"/>
                </a:solidFill>
              </a:rPr>
              <a:t>ängstliche</a:t>
            </a:r>
            <a:r>
              <a:rPr lang="en-US" sz="2000" dirty="0">
                <a:solidFill>
                  <a:srgbClr val="58585A"/>
                </a:solidFill>
              </a:rPr>
              <a:t>  </a:t>
            </a:r>
            <a:r>
              <a:rPr lang="en-US" sz="2000" dirty="0" err="1">
                <a:solidFill>
                  <a:srgbClr val="58585A"/>
                </a:solidFill>
              </a:rPr>
              <a:t>Patienten</a:t>
            </a:r>
            <a:endParaRPr lang="en-US" sz="2000" dirty="0">
              <a:solidFill>
                <a:srgbClr val="58585A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6699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Anwendung</a:t>
            </a:r>
            <a:r>
              <a:rPr lang="en-US" dirty="0"/>
              <a:t> der </a:t>
            </a:r>
            <a:r>
              <a:rPr lang="en-US" dirty="0" err="1"/>
              <a:t>Indikation</a:t>
            </a:r>
            <a:r>
              <a:rPr lang="en-US" dirty="0"/>
              <a:t> “</a:t>
            </a:r>
            <a:r>
              <a:rPr lang="en-US" dirty="0" err="1"/>
              <a:t>Wundheilung</a:t>
            </a:r>
            <a:r>
              <a:rPr lang="en-US" dirty="0"/>
              <a:t>”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 err="1"/>
              <a:t>Behandlungen</a:t>
            </a:r>
            <a:r>
              <a:rPr lang="en-US" b="1" dirty="0"/>
              <a:t> </a:t>
            </a:r>
          </a:p>
          <a:p>
            <a:pPr marL="619125" lvl="1" indent="-342900">
              <a:lnSpc>
                <a:spcPct val="150000"/>
              </a:lnSpc>
              <a:spcAft>
                <a:spcPts val="600"/>
              </a:spcAft>
              <a:buClr>
                <a:schemeClr val="bg2"/>
              </a:buClr>
            </a:pPr>
            <a:r>
              <a:rPr lang="de-CH" dirty="0"/>
              <a:t>Orale Chirurgie</a:t>
            </a:r>
          </a:p>
          <a:p>
            <a:pPr marL="619125" lvl="1" indent="-342900">
              <a:lnSpc>
                <a:spcPct val="150000"/>
              </a:lnSpc>
              <a:spcAft>
                <a:spcPts val="600"/>
              </a:spcAft>
              <a:buClr>
                <a:schemeClr val="bg2"/>
              </a:buClr>
            </a:pPr>
            <a:r>
              <a:rPr lang="de-CH" dirty="0"/>
              <a:t>Implantation</a:t>
            </a:r>
          </a:p>
          <a:p>
            <a:pPr marL="619125" lvl="1" indent="-342900">
              <a:lnSpc>
                <a:spcPct val="150000"/>
              </a:lnSpc>
              <a:spcAft>
                <a:spcPts val="600"/>
              </a:spcAft>
              <a:buClr>
                <a:schemeClr val="bg2"/>
              </a:buClr>
            </a:pPr>
            <a:r>
              <a:rPr lang="de-CH" dirty="0"/>
              <a:t>Peri-</a:t>
            </a:r>
            <a:r>
              <a:rPr lang="de-CH" dirty="0" err="1"/>
              <a:t>implantäre</a:t>
            </a:r>
            <a:r>
              <a:rPr lang="de-CH" dirty="0"/>
              <a:t> Behandlungen (Peri-implantitis)</a:t>
            </a:r>
          </a:p>
          <a:p>
            <a:pPr marL="619125" lvl="1" indent="-342900">
              <a:lnSpc>
                <a:spcPct val="150000"/>
              </a:lnSpc>
              <a:spcAft>
                <a:spcPts val="600"/>
              </a:spcAft>
              <a:buClr>
                <a:schemeClr val="bg2"/>
              </a:buClr>
            </a:pPr>
            <a:r>
              <a:rPr lang="de-CH" dirty="0"/>
              <a:t>Knochenaufbau</a:t>
            </a:r>
          </a:p>
          <a:p>
            <a:pPr marL="619125" lvl="1" indent="-342900">
              <a:lnSpc>
                <a:spcPct val="150000"/>
              </a:lnSpc>
              <a:spcAft>
                <a:spcPts val="600"/>
              </a:spcAft>
              <a:buClr>
                <a:schemeClr val="bg2"/>
              </a:buClr>
            </a:pPr>
            <a:r>
              <a:rPr lang="de-CH" dirty="0"/>
              <a:t>Zahnextraktionen</a:t>
            </a:r>
          </a:p>
          <a:p>
            <a:pPr marL="619125" lvl="1" indent="-342900">
              <a:lnSpc>
                <a:spcPct val="150000"/>
              </a:lnSpc>
              <a:spcAft>
                <a:spcPts val="600"/>
              </a:spcAft>
              <a:buClr>
                <a:schemeClr val="bg2"/>
              </a:buClr>
            </a:pPr>
            <a:r>
              <a:rPr lang="de-CH" dirty="0" err="1"/>
              <a:t>Parodontalbehandlungen</a:t>
            </a:r>
            <a:endParaRPr lang="de-CH" dirty="0"/>
          </a:p>
          <a:p>
            <a:pPr marL="619125" lvl="1" indent="-342900">
              <a:lnSpc>
                <a:spcPct val="150000"/>
              </a:lnSpc>
              <a:spcAft>
                <a:spcPts val="600"/>
              </a:spcAft>
              <a:buClr>
                <a:schemeClr val="bg2"/>
              </a:buClr>
            </a:pPr>
            <a:r>
              <a:rPr lang="de-CH" dirty="0"/>
              <a:t>Dentalhygienische Behandlungen</a:t>
            </a:r>
          </a:p>
          <a:p>
            <a:pPr marL="619125" lvl="1" indent="-342900">
              <a:lnSpc>
                <a:spcPct val="150000"/>
              </a:lnSpc>
              <a:spcAft>
                <a:spcPts val="600"/>
              </a:spcAft>
              <a:buClr>
                <a:schemeClr val="bg2"/>
              </a:buClr>
            </a:pPr>
            <a:r>
              <a:rPr lang="de-CH" dirty="0"/>
              <a:t>…..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defRPr/>
            </a:pPr>
            <a:fld id="{1A6AB51D-6EB0-4E57-9FF1-82A28F807C3B}" type="slidenum">
              <a:rPr lang="en-US">
                <a:solidFill>
                  <a:srgbClr val="58585A"/>
                </a:solidFill>
              </a:rPr>
              <a:pPr algn="l">
                <a:defRPr/>
              </a:pPr>
              <a:t>7</a:t>
            </a:fld>
            <a:endParaRPr lang="en-US">
              <a:solidFill>
                <a:srgbClr val="58585A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2F5E4A-5E9E-4FF4-8886-BCE98CE65DB8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10" name="Group 9"/>
          <p:cNvGrpSpPr/>
          <p:nvPr/>
        </p:nvGrpSpPr>
        <p:grpSpPr>
          <a:xfrm>
            <a:off x="6816080" y="1573905"/>
            <a:ext cx="4362250" cy="4232189"/>
            <a:chOff x="4316339" y="1893144"/>
            <a:chExt cx="4362250" cy="4232189"/>
          </a:xfrm>
        </p:grpSpPr>
        <p:sp>
          <p:nvSpPr>
            <p:cNvPr id="6" name="Isosceles Triangle 5"/>
            <p:cNvSpPr/>
            <p:nvPr/>
          </p:nvSpPr>
          <p:spPr>
            <a:xfrm rot="5400000">
              <a:off x="2560133" y="3649350"/>
              <a:ext cx="4232189" cy="719778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de-CH" sz="2000" dirty="0">
                <a:solidFill>
                  <a:srgbClr val="58585A"/>
                </a:solidFill>
                <a:latin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38362" y="2535363"/>
              <a:ext cx="3540227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58585A"/>
                  </a:solidFill>
                  <a:latin typeface="Arial"/>
                </a:rPr>
                <a:t>Straumann Emdogain</a:t>
              </a:r>
              <a:r>
                <a:rPr lang="en-US" sz="2400" b="1" baseline="30000" dirty="0">
                  <a:solidFill>
                    <a:srgbClr val="58585A"/>
                  </a:solidFill>
                  <a:latin typeface="Arial"/>
                </a:rPr>
                <a:t>®</a:t>
              </a:r>
              <a:r>
                <a:rPr lang="en-US" sz="2400" b="1" dirty="0">
                  <a:solidFill>
                    <a:srgbClr val="58585A"/>
                  </a:solidFill>
                  <a:latin typeface="Arial"/>
                </a:rPr>
                <a:t> </a:t>
              </a:r>
              <a:r>
                <a:rPr lang="en-US" sz="2400" dirty="0" err="1">
                  <a:solidFill>
                    <a:srgbClr val="58585A"/>
                  </a:solidFill>
                  <a:latin typeface="Arial"/>
                </a:rPr>
                <a:t>kann</a:t>
              </a:r>
              <a:r>
                <a:rPr lang="en-US" sz="2400" dirty="0">
                  <a:solidFill>
                    <a:srgbClr val="58585A"/>
                  </a:solidFill>
                  <a:latin typeface="Arial"/>
                </a:rPr>
                <a:t> </a:t>
              </a:r>
              <a:r>
                <a:rPr lang="en-US" sz="2400" dirty="0" err="1">
                  <a:solidFill>
                    <a:srgbClr val="58585A"/>
                  </a:solidFill>
                  <a:latin typeface="Arial"/>
                </a:rPr>
                <a:t>verwendet</a:t>
              </a:r>
              <a:r>
                <a:rPr lang="en-US" sz="2400" dirty="0">
                  <a:solidFill>
                    <a:srgbClr val="58585A"/>
                  </a:solidFill>
                  <a:latin typeface="Arial"/>
                </a:rPr>
                <a:t> </a:t>
              </a:r>
              <a:r>
                <a:rPr lang="en-US" sz="2400" dirty="0" err="1">
                  <a:solidFill>
                    <a:srgbClr val="58585A"/>
                  </a:solidFill>
                  <a:latin typeface="Arial"/>
                </a:rPr>
                <a:t>werden</a:t>
              </a:r>
              <a:r>
                <a:rPr lang="en-US" sz="2400" dirty="0">
                  <a:solidFill>
                    <a:srgbClr val="58585A"/>
                  </a:solidFill>
                  <a:latin typeface="Arial"/>
                </a:rPr>
                <a:t>, um den </a:t>
              </a:r>
              <a:r>
                <a:rPr lang="en-US" sz="2400" b="1" u="sng" dirty="0" err="1">
                  <a:solidFill>
                    <a:srgbClr val="1E7539"/>
                  </a:solidFill>
                  <a:latin typeface="Arial"/>
                </a:rPr>
                <a:t>Prozess</a:t>
              </a:r>
              <a:r>
                <a:rPr lang="en-US" sz="2400" b="1" u="sng" dirty="0">
                  <a:solidFill>
                    <a:srgbClr val="1E7539"/>
                  </a:solidFill>
                  <a:latin typeface="Arial"/>
                </a:rPr>
                <a:t> der </a:t>
              </a:r>
              <a:r>
                <a:rPr lang="en-US" sz="2400" b="1" u="sng" dirty="0" err="1">
                  <a:solidFill>
                    <a:srgbClr val="1E7539"/>
                  </a:solidFill>
                  <a:latin typeface="Arial"/>
                </a:rPr>
                <a:t>Weichgewebeheilung</a:t>
              </a:r>
              <a:r>
                <a:rPr lang="en-US" sz="2400" dirty="0">
                  <a:solidFill>
                    <a:srgbClr val="58585A"/>
                  </a:solidFill>
                  <a:latin typeface="Arial"/>
                </a:rPr>
                <a:t>  </a:t>
              </a:r>
              <a:r>
                <a:rPr lang="en-US" sz="2400" dirty="0" err="1">
                  <a:solidFill>
                    <a:srgbClr val="58585A"/>
                  </a:solidFill>
                  <a:latin typeface="Arial"/>
                </a:rPr>
                <a:t>zu</a:t>
              </a:r>
              <a:r>
                <a:rPr lang="en-US" sz="2400" dirty="0">
                  <a:solidFill>
                    <a:srgbClr val="58585A"/>
                  </a:solidFill>
                  <a:latin typeface="Arial"/>
                </a:rPr>
                <a:t> </a:t>
              </a:r>
              <a:r>
                <a:rPr lang="en-US" sz="2400" dirty="0" err="1">
                  <a:solidFill>
                    <a:srgbClr val="58585A"/>
                  </a:solidFill>
                  <a:latin typeface="Arial"/>
                </a:rPr>
                <a:t>unterstützen</a:t>
              </a:r>
              <a:r>
                <a:rPr lang="en-US" sz="2400" dirty="0">
                  <a:solidFill>
                    <a:srgbClr val="58585A"/>
                  </a:solidFill>
                  <a:latin typeface="Arial"/>
                </a:rPr>
                <a:t> (</a:t>
              </a:r>
              <a:r>
                <a:rPr lang="en-US" sz="2400" dirty="0" err="1">
                  <a:solidFill>
                    <a:srgbClr val="58585A"/>
                  </a:solidFill>
                  <a:latin typeface="Arial"/>
                </a:rPr>
                <a:t>als</a:t>
              </a:r>
              <a:r>
                <a:rPr lang="en-US" sz="2400" dirty="0">
                  <a:solidFill>
                    <a:srgbClr val="58585A"/>
                  </a:solidFill>
                  <a:latin typeface="Arial"/>
                </a:rPr>
                <a:t> </a:t>
              </a:r>
              <a:r>
                <a:rPr lang="en-US" sz="2400" dirty="0" err="1">
                  <a:solidFill>
                    <a:srgbClr val="58585A"/>
                  </a:solidFill>
                  <a:latin typeface="Arial"/>
                </a:rPr>
                <a:t>Teil</a:t>
              </a:r>
              <a:r>
                <a:rPr lang="en-US" sz="2400" dirty="0">
                  <a:solidFill>
                    <a:srgbClr val="58585A"/>
                  </a:solidFill>
                  <a:latin typeface="Arial"/>
                </a:rPr>
                <a:t> von </a:t>
              </a:r>
              <a:r>
                <a:rPr lang="en-US" sz="2400" dirty="0" err="1">
                  <a:solidFill>
                    <a:srgbClr val="58585A"/>
                  </a:solidFill>
                  <a:latin typeface="Arial"/>
                </a:rPr>
                <a:t>oralchirurgischen</a:t>
              </a:r>
              <a:r>
                <a:rPr lang="en-US" sz="2400" dirty="0">
                  <a:solidFill>
                    <a:srgbClr val="58585A"/>
                  </a:solidFill>
                  <a:latin typeface="Arial"/>
                </a:rPr>
                <a:t> </a:t>
              </a:r>
              <a:r>
                <a:rPr lang="en-US" sz="2400" dirty="0" err="1">
                  <a:solidFill>
                    <a:srgbClr val="58585A"/>
                  </a:solidFill>
                  <a:latin typeface="Arial"/>
                </a:rPr>
                <a:t>Behandlungen</a:t>
              </a:r>
              <a:r>
                <a:rPr lang="en-US" sz="2400" dirty="0">
                  <a:solidFill>
                    <a:srgbClr val="58585A"/>
                  </a:solidFill>
                  <a:latin typeface="Arial"/>
                </a:rPr>
                <a:t>)</a:t>
              </a:r>
              <a:endParaRPr lang="de-CH" sz="2400" dirty="0">
                <a:solidFill>
                  <a:srgbClr val="58585A"/>
                </a:solidFill>
                <a:latin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3302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Danke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51A97E6E-7F8D-4E77-ACD4-A74F955A9A36}"/>
              </a:ext>
            </a:extLst>
          </p:cNvPr>
          <p:cNvSpPr txBox="1">
            <a:spLocks/>
          </p:cNvSpPr>
          <p:nvPr/>
        </p:nvSpPr>
        <p:spPr>
          <a:xfrm>
            <a:off x="9768408" y="3629351"/>
            <a:ext cx="1932724" cy="10302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 lang="de-DE" sz="1050" b="0" i="0" kern="1200" baseline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 lang="de-DE" sz="1600" b="0" i="0" kern="1200" baseline="0">
                <a:solidFill>
                  <a:srgbClr val="9B9C9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 lang="de-DE" sz="1600" b="0" i="0" kern="1200" baseline="0">
                <a:solidFill>
                  <a:srgbClr val="9B9C9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 lang="de-DE" sz="1600" b="0" i="0" kern="1200" baseline="0">
                <a:solidFill>
                  <a:srgbClr val="9B9C9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2"/>
              </a:buClr>
              <a:buFontTx/>
              <a:buNone/>
              <a:defRPr lang="de-DE" sz="1600" kern="1200" baseline="0">
                <a:solidFill>
                  <a:srgbClr val="9B9C9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>
              <a:buClr>
                <a:srgbClr val="585857"/>
              </a:buClr>
              <a:defRPr/>
            </a:pPr>
            <a:r>
              <a:rPr lang="de-DE" sz="1051" dirty="0" err="1">
                <a:solidFill>
                  <a:srgbClr val="FFFFFF"/>
                </a:solidFill>
              </a:rPr>
              <a:t>Straumann</a:t>
            </a:r>
            <a:r>
              <a:rPr lang="de-DE" sz="1051" dirty="0">
                <a:solidFill>
                  <a:srgbClr val="FFFFFF"/>
                </a:solidFill>
              </a:rPr>
              <a:t> GmbH</a:t>
            </a:r>
          </a:p>
          <a:p>
            <a:pPr defTabSz="457189">
              <a:buClr>
                <a:srgbClr val="585857"/>
              </a:buClr>
              <a:defRPr/>
            </a:pPr>
            <a:r>
              <a:rPr lang="de-DE" sz="1051" dirty="0">
                <a:solidFill>
                  <a:srgbClr val="FFFFFF"/>
                </a:solidFill>
              </a:rPr>
              <a:t>Heinrich-von-Stephan Straße 21</a:t>
            </a:r>
          </a:p>
          <a:p>
            <a:pPr defTabSz="457189">
              <a:buClr>
                <a:srgbClr val="585857"/>
              </a:buClr>
              <a:defRPr/>
            </a:pPr>
            <a:r>
              <a:rPr lang="de-DE" sz="1051" dirty="0">
                <a:solidFill>
                  <a:srgbClr val="FFFFFF"/>
                </a:solidFill>
              </a:rPr>
              <a:t>DE- 79100 Freiburg</a:t>
            </a:r>
          </a:p>
          <a:p>
            <a:pPr defTabSz="457189">
              <a:buClr>
                <a:srgbClr val="585857"/>
              </a:buClr>
              <a:defRPr/>
            </a:pPr>
            <a:r>
              <a:rPr lang="de-DE" sz="1051" dirty="0">
                <a:solidFill>
                  <a:srgbClr val="FFFFFF"/>
                </a:solidFill>
              </a:rPr>
              <a:t>Tel.: 0761/ 45010</a:t>
            </a:r>
          </a:p>
          <a:p>
            <a:pPr defTabSz="457189">
              <a:buClr>
                <a:srgbClr val="585857"/>
              </a:buClr>
              <a:defRPr/>
            </a:pPr>
            <a:r>
              <a:rPr lang="de-DE" sz="1051" dirty="0">
                <a:solidFill>
                  <a:srgbClr val="FFFFFF"/>
                </a:solidFill>
              </a:rPr>
              <a:t>Fax: 0761/ 4501 149</a:t>
            </a:r>
          </a:p>
          <a:p>
            <a:pPr defTabSz="457189">
              <a:buClr>
                <a:srgbClr val="585857"/>
              </a:buClr>
              <a:defRPr/>
            </a:pPr>
            <a:r>
              <a:rPr lang="de-DE" sz="1051" dirty="0">
                <a:solidFill>
                  <a:srgbClr val="FFFFFF"/>
                </a:solidFill>
              </a:rPr>
              <a:t>www.straumann.de</a:t>
            </a:r>
          </a:p>
          <a:p>
            <a:pPr defTabSz="457189">
              <a:buClr>
                <a:srgbClr val="585857"/>
              </a:buClr>
              <a:defRPr/>
            </a:pPr>
            <a:endParaRPr lang="de-DE" sz="105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737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48&quot;/&gt;&lt;CPresentation id=&quot;1&quot;&gt;&lt;m_precDefaultNumber/&gt;&lt;m_precDefaultPercent/&gt;&lt;m_precDefaultDate/&gt;&lt;m_precDefaultYear/&gt;&lt;m_precDefaultQuarter&gt;&lt;m_bNumberIsYear val=&quot;0&quot;/&gt;&lt;m_strFormatTime&gt;Q%5&lt;/m_strFormatTime&gt;&lt;/m_precDefaultQuarter&gt;&lt;m_precDefaultMonth/&gt;&lt;m_precDefaultWeek&gt;&lt;m_bNumberIsYear val=&quot;0&quot;/&gt;&lt;m_strFormatTime&gt;%4&lt;/m_strFormatTime&gt;&lt;/m_precDefaultWeek&gt;&lt;m_precDefaultDay&gt;&lt;m_bNumberIsYear val=&quot;0&quot;/&gt;&lt;m_strFormatTime&gt;%#d&lt;/m_strFormatTime&gt;&lt;/m_precDefaultDay&gt;&lt;m_mruColor&gt;&lt;m_vecMRU length=&quot;0&quot;/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traumannGroup20161223">
  <a:themeElements>
    <a:clrScheme name="STMN template">
      <a:dk1>
        <a:srgbClr val="FFFFFF"/>
      </a:dk1>
      <a:lt1>
        <a:srgbClr val="36383A"/>
      </a:lt1>
      <a:dk2>
        <a:srgbClr val="FFFFFF"/>
      </a:dk2>
      <a:lt2>
        <a:srgbClr val="36393A"/>
      </a:lt2>
      <a:accent1>
        <a:srgbClr val="C8DC8E"/>
      </a:accent1>
      <a:accent2>
        <a:srgbClr val="ABCB55"/>
      </a:accent2>
      <a:accent3>
        <a:srgbClr val="8EB91C"/>
      </a:accent3>
      <a:accent4>
        <a:srgbClr val="CDCECE"/>
      </a:accent4>
      <a:accent5>
        <a:srgbClr val="9B9C9D"/>
      </a:accent5>
      <a:accent6>
        <a:srgbClr val="36393A"/>
      </a:accent6>
      <a:hlink>
        <a:srgbClr val="1D7439"/>
      </a:hlink>
      <a:folHlink>
        <a:srgbClr val="36393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 algn="l">
          <a:defRPr sz="2000" dirty="0" err="1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MN_PPT-template_16-9.potx" id="{C1598A93-575A-D747-AEBB-77F15CD5D7BB}" vid="{081C5382-8B79-8A46-9FD1-208B8FEB9D5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Straumann_PPT_Master-template_16-9</Template>
  <TotalTime>0</TotalTime>
  <Words>792</Words>
  <Application>Microsoft Office PowerPoint</Application>
  <PresentationFormat>Breitbild</PresentationFormat>
  <Paragraphs>70</Paragraphs>
  <Slides>8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Akkurat-Light</vt:lpstr>
      <vt:lpstr>Arial</vt:lpstr>
      <vt:lpstr>Calibri</vt:lpstr>
      <vt:lpstr>Wingdings</vt:lpstr>
      <vt:lpstr>StraumannGroup20161223</vt:lpstr>
      <vt:lpstr>think-cell Folie</vt:lpstr>
      <vt:lpstr>Straumann Emdogain® zur Wundheilung </vt:lpstr>
      <vt:lpstr>Wie stimuliert Emdogain® die Wundheilung? </vt:lpstr>
      <vt:lpstr>Wie stimuliert Emdogain® die Wundheilung? </vt:lpstr>
      <vt:lpstr>Wie stimuliert Emdogain® die Wundheilung? </vt:lpstr>
      <vt:lpstr>Ergebnisse – Visuelle Betrachtung</vt:lpstr>
      <vt:lpstr>Nutzenversprechen von Emdogain®</vt:lpstr>
      <vt:lpstr>Anwendung der Indikation “Wundheilung”</vt:lpstr>
      <vt:lpstr>Danke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Straumann Emdogain® zur Wundheilung </dc:title>
  <dc:creator>Dominic Birth</dc:creator>
  <cp:lastModifiedBy>Dominic Birth</cp:lastModifiedBy>
  <cp:revision>5</cp:revision>
  <cp:lastPrinted>2016-09-02T11:50:21Z</cp:lastPrinted>
  <dcterms:created xsi:type="dcterms:W3CDTF">2020-06-26T14:24:38Z</dcterms:created>
  <dcterms:modified xsi:type="dcterms:W3CDTF">2020-07-09T12:03:51Z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1673711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D6.2.12</vt:lpwstr>
  </property>
</Properties>
</file>